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0"/>
  </p:notesMasterIdLst>
  <p:sldIdLst>
    <p:sldId id="271" r:id="rId5"/>
    <p:sldId id="265" r:id="rId6"/>
    <p:sldId id="267" r:id="rId7"/>
    <p:sldId id="268" r:id="rId8"/>
    <p:sldId id="270" r:id="rId9"/>
    <p:sldId id="257" r:id="rId10"/>
    <p:sldId id="272" r:id="rId11"/>
    <p:sldId id="259" r:id="rId12"/>
    <p:sldId id="273" r:id="rId13"/>
    <p:sldId id="258" r:id="rId14"/>
    <p:sldId id="274" r:id="rId15"/>
    <p:sldId id="277" r:id="rId16"/>
    <p:sldId id="269" r:id="rId17"/>
    <p:sldId id="284" r:id="rId18"/>
    <p:sldId id="278" r:id="rId19"/>
    <p:sldId id="279" r:id="rId20"/>
    <p:sldId id="280" r:id="rId21"/>
    <p:sldId id="294" r:id="rId22"/>
    <p:sldId id="276" r:id="rId23"/>
    <p:sldId id="282" r:id="rId24"/>
    <p:sldId id="289" r:id="rId25"/>
    <p:sldId id="281" r:id="rId26"/>
    <p:sldId id="283" r:id="rId27"/>
    <p:sldId id="287" r:id="rId28"/>
    <p:sldId id="286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Segoe UI" panose="020B0502040204020203" pitchFamily="34" charset="0"/>
      <p:regular r:id="rId35"/>
      <p:bold r:id="rId36"/>
      <p:italic r:id="rId37"/>
      <p:boldItalic r:id="rId38"/>
    </p:embeddedFont>
  </p:embeddedFontLst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FFFCA5-5CA9-3B4E-9B19-27CCE516DA20}" v="3" dt="2023-11-10T12:29:05.7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17" d="100"/>
          <a:sy n="117" d="100"/>
        </p:scale>
        <p:origin x="36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89E72-2ACF-FF4F-911B-4AACC5983BC0}" type="datetimeFigureOut">
              <a:rPr lang="en-FI" smtClean="0"/>
              <a:t>10.11.2023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28236-2849-2E47-B3CE-CA31A63516B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14510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28236-2849-2E47-B3CE-CA31A63516BC}" type="slidenum">
              <a:rPr lang="en-FI" smtClean="0"/>
              <a:t>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50194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28236-2849-2E47-B3CE-CA31A63516BC}" type="slidenum">
              <a:rPr lang="en-FI" smtClean="0"/>
              <a:t>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38046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28236-2849-2E47-B3CE-CA31A63516BC}" type="slidenum">
              <a:rPr lang="en-FI" smtClean="0"/>
              <a:t>12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95452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Retket torstaina 26.9.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28236-2849-2E47-B3CE-CA31A63516BC}" type="slidenum">
              <a:rPr lang="en-FI" smtClean="0"/>
              <a:t>17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71554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28236-2849-2E47-B3CE-CA31A63516BC}" type="slidenum">
              <a:rPr lang="en-FI" smtClean="0"/>
              <a:t>18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55897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28236-2849-2E47-B3CE-CA31A63516BC}" type="slidenum">
              <a:rPr lang="en-FI" smtClean="0"/>
              <a:t>22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9273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28236-2849-2E47-B3CE-CA31A63516BC}" type="slidenum">
              <a:rPr lang="en-FI" smtClean="0"/>
              <a:t>24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40223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28236-2849-2E47-B3CE-CA31A63516BC}" type="slidenum">
              <a:rPr lang="en-FI" smtClean="0"/>
              <a:t>25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16715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6021A301-99F6-AD42-8299-E959EBE16A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6">
              <a:lumMod val="90000"/>
            </a:schemeClr>
          </a:solidFill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0EFF6-735A-2F98-92F6-D8FC9E86C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3465"/>
            <a:ext cx="9144000" cy="2387600"/>
          </a:xfrm>
          <a:noFill/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A0BECC-A4CE-AFCF-ECA6-4D21F1342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93620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648AC-EFC1-4B68-CA93-74D7ACE20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143744" cy="1009651"/>
          </a:xfrm>
        </p:spPr>
        <p:txBody>
          <a:bodyPr anchor="t">
            <a:normAutofit/>
          </a:bodyPr>
          <a:lstStyle>
            <a:lvl1pPr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BB7FA-0B2B-75B5-1880-1494DCAA0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43744" cy="4351338"/>
          </a:xfrm>
        </p:spPr>
        <p:txBody>
          <a:bodyPr/>
          <a:lstStyle>
            <a:lvl1pPr>
              <a:lnSpc>
                <a:spcPts val="2600"/>
              </a:lnSpc>
              <a:defRPr sz="2000" baseline="0">
                <a:solidFill>
                  <a:schemeClr val="bg1"/>
                </a:solidFill>
              </a:defRPr>
            </a:lvl1pPr>
            <a:lvl2pPr>
              <a:lnSpc>
                <a:spcPts val="2600"/>
              </a:lnSpc>
              <a:defRPr sz="2000" baseline="0">
                <a:solidFill>
                  <a:schemeClr val="bg1"/>
                </a:solidFill>
              </a:defRPr>
            </a:lvl2pPr>
            <a:lvl3pPr>
              <a:lnSpc>
                <a:spcPts val="26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ts val="26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ts val="26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pic>
        <p:nvPicPr>
          <p:cNvPr id="17" name="Picture 132">
            <a:extLst>
              <a:ext uri="{FF2B5EF4-FFF2-40B4-BE49-F238E27FC236}">
                <a16:creationId xmlns:a16="http://schemas.microsoft.com/office/drawing/2014/main" id="{DCCC5AF4-958D-5374-1957-97727AF1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88" y="5604387"/>
            <a:ext cx="1711053" cy="841593"/>
          </a:xfrm>
          <a:prstGeom prst="rect">
            <a:avLst/>
          </a:prstGeom>
        </p:spPr>
      </p:pic>
      <p:pic>
        <p:nvPicPr>
          <p:cNvPr id="19" name="Picture 4" descr="A circular white pattern with black background&#10;&#10;Description automatically generated">
            <a:extLst>
              <a:ext uri="{FF2B5EF4-FFF2-40B4-BE49-F238E27FC236}">
                <a16:creationId xmlns:a16="http://schemas.microsoft.com/office/drawing/2014/main" id="{D0FDE3B0-1E83-6B54-2F52-02CB55C23D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4807" y="4078680"/>
            <a:ext cx="2737193" cy="277932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BC915B3-5A70-9ED3-42F7-D0A7B915A1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9831" y="6009229"/>
            <a:ext cx="2398590" cy="9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31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648AC-EFC1-4B68-CA93-74D7ACE20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143744" cy="1009651"/>
          </a:xfrm>
        </p:spPr>
        <p:txBody>
          <a:bodyPr anchor="t">
            <a:normAutofit/>
          </a:bodyPr>
          <a:lstStyle>
            <a:lvl1pPr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BB7FA-0B2B-75B5-1880-1494DCAA0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43744" cy="4351338"/>
          </a:xfrm>
        </p:spPr>
        <p:txBody>
          <a:bodyPr/>
          <a:lstStyle>
            <a:lvl1pPr>
              <a:lnSpc>
                <a:spcPts val="2600"/>
              </a:lnSpc>
              <a:defRPr sz="2000" baseline="0">
                <a:solidFill>
                  <a:schemeClr val="bg1"/>
                </a:solidFill>
              </a:defRPr>
            </a:lvl1pPr>
            <a:lvl2pPr>
              <a:lnSpc>
                <a:spcPts val="2600"/>
              </a:lnSpc>
              <a:defRPr sz="2000" baseline="0">
                <a:solidFill>
                  <a:schemeClr val="bg1"/>
                </a:solidFill>
              </a:defRPr>
            </a:lvl2pPr>
            <a:lvl3pPr>
              <a:lnSpc>
                <a:spcPts val="26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ts val="26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ts val="26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pic>
        <p:nvPicPr>
          <p:cNvPr id="17" name="Picture 132">
            <a:extLst>
              <a:ext uri="{FF2B5EF4-FFF2-40B4-BE49-F238E27FC236}">
                <a16:creationId xmlns:a16="http://schemas.microsoft.com/office/drawing/2014/main" id="{DCCC5AF4-958D-5374-1957-97727AF1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88" y="5604387"/>
            <a:ext cx="1711053" cy="841593"/>
          </a:xfrm>
          <a:prstGeom prst="rect">
            <a:avLst/>
          </a:prstGeom>
        </p:spPr>
      </p:pic>
      <p:pic>
        <p:nvPicPr>
          <p:cNvPr id="20" name="Picture 33">
            <a:extLst>
              <a:ext uri="{FF2B5EF4-FFF2-40B4-BE49-F238E27FC236}">
                <a16:creationId xmlns:a16="http://schemas.microsoft.com/office/drawing/2014/main" id="{1D0C26B7-1655-F13E-EFF1-809DBD6BA6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38765">
            <a:off x="510348" y="467981"/>
            <a:ext cx="416284" cy="398297"/>
          </a:xfrm>
          <a:prstGeom prst="rect">
            <a:avLst/>
          </a:prstGeom>
        </p:spPr>
      </p:pic>
      <p:grpSp>
        <p:nvGrpSpPr>
          <p:cNvPr id="21" name="Group 18">
            <a:extLst>
              <a:ext uri="{FF2B5EF4-FFF2-40B4-BE49-F238E27FC236}">
                <a16:creationId xmlns:a16="http://schemas.microsoft.com/office/drawing/2014/main" id="{B9CAD071-2007-B67D-E97A-1BD19CF52E4B}"/>
              </a:ext>
            </a:extLst>
          </p:cNvPr>
          <p:cNvGrpSpPr/>
          <p:nvPr userDrawn="1"/>
        </p:nvGrpSpPr>
        <p:grpSpPr>
          <a:xfrm>
            <a:off x="11185933" y="191083"/>
            <a:ext cx="590384" cy="6480000"/>
            <a:chOff x="12699188" y="191083"/>
            <a:chExt cx="590384" cy="6480000"/>
          </a:xfrm>
        </p:grpSpPr>
        <p:pic>
          <p:nvPicPr>
            <p:cNvPr id="22" name="Picture 19">
              <a:extLst>
                <a:ext uri="{FF2B5EF4-FFF2-40B4-BE49-F238E27FC236}">
                  <a16:creationId xmlns:a16="http://schemas.microsoft.com/office/drawing/2014/main" id="{6C49C1C0-C569-A36B-E072-298697E35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99188" y="191083"/>
              <a:ext cx="590384" cy="564876"/>
            </a:xfrm>
            <a:prstGeom prst="rect">
              <a:avLst/>
            </a:prstGeom>
          </p:spPr>
        </p:pic>
        <p:pic>
          <p:nvPicPr>
            <p:cNvPr id="23" name="Picture 20">
              <a:extLst>
                <a:ext uri="{FF2B5EF4-FFF2-40B4-BE49-F238E27FC236}">
                  <a16:creationId xmlns:a16="http://schemas.microsoft.com/office/drawing/2014/main" id="{A1EA7118-EC9E-CB1E-718D-39BDA678D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99188" y="6106207"/>
              <a:ext cx="590384" cy="564876"/>
            </a:xfrm>
            <a:prstGeom prst="rect">
              <a:avLst/>
            </a:prstGeom>
          </p:spPr>
        </p:pic>
        <p:pic>
          <p:nvPicPr>
            <p:cNvPr id="24" name="Picture 21">
              <a:extLst>
                <a:ext uri="{FF2B5EF4-FFF2-40B4-BE49-F238E27FC236}">
                  <a16:creationId xmlns:a16="http://schemas.microsoft.com/office/drawing/2014/main" id="{BFDE02DE-96AF-3583-3217-750159662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99188" y="782595"/>
              <a:ext cx="590384" cy="564876"/>
            </a:xfrm>
            <a:prstGeom prst="rect">
              <a:avLst/>
            </a:prstGeom>
          </p:spPr>
        </p:pic>
        <p:pic>
          <p:nvPicPr>
            <p:cNvPr id="25" name="Picture 22">
              <a:extLst>
                <a:ext uri="{FF2B5EF4-FFF2-40B4-BE49-F238E27FC236}">
                  <a16:creationId xmlns:a16="http://schemas.microsoft.com/office/drawing/2014/main" id="{99CDD116-092D-3216-8C07-79BF1C093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99188" y="1374107"/>
              <a:ext cx="590384" cy="564876"/>
            </a:xfrm>
            <a:prstGeom prst="rect">
              <a:avLst/>
            </a:prstGeom>
          </p:spPr>
        </p:pic>
        <p:pic>
          <p:nvPicPr>
            <p:cNvPr id="26" name="Picture 24">
              <a:extLst>
                <a:ext uri="{FF2B5EF4-FFF2-40B4-BE49-F238E27FC236}">
                  <a16:creationId xmlns:a16="http://schemas.microsoft.com/office/drawing/2014/main" id="{181528C5-3962-E1E9-F841-278516571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99188" y="1965619"/>
              <a:ext cx="590384" cy="564876"/>
            </a:xfrm>
            <a:prstGeom prst="rect">
              <a:avLst/>
            </a:prstGeom>
          </p:spPr>
        </p:pic>
        <p:pic>
          <p:nvPicPr>
            <p:cNvPr id="27" name="Picture 25">
              <a:extLst>
                <a:ext uri="{FF2B5EF4-FFF2-40B4-BE49-F238E27FC236}">
                  <a16:creationId xmlns:a16="http://schemas.microsoft.com/office/drawing/2014/main" id="{F710201A-F9CE-B315-8590-5A95703E2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99188" y="2557131"/>
              <a:ext cx="590384" cy="564876"/>
            </a:xfrm>
            <a:prstGeom prst="rect">
              <a:avLst/>
            </a:prstGeom>
          </p:spPr>
        </p:pic>
        <p:pic>
          <p:nvPicPr>
            <p:cNvPr id="28" name="Picture 26">
              <a:extLst>
                <a:ext uri="{FF2B5EF4-FFF2-40B4-BE49-F238E27FC236}">
                  <a16:creationId xmlns:a16="http://schemas.microsoft.com/office/drawing/2014/main" id="{A7637760-1F96-E6BB-63FE-71F5CECCF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99188" y="3148643"/>
              <a:ext cx="590384" cy="564876"/>
            </a:xfrm>
            <a:prstGeom prst="rect">
              <a:avLst/>
            </a:prstGeom>
          </p:spPr>
        </p:pic>
        <p:pic>
          <p:nvPicPr>
            <p:cNvPr id="29" name="Picture 27">
              <a:extLst>
                <a:ext uri="{FF2B5EF4-FFF2-40B4-BE49-F238E27FC236}">
                  <a16:creationId xmlns:a16="http://schemas.microsoft.com/office/drawing/2014/main" id="{996775AA-2C31-6C0F-949C-B6A80589C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99188" y="3740155"/>
              <a:ext cx="590384" cy="564876"/>
            </a:xfrm>
            <a:prstGeom prst="rect">
              <a:avLst/>
            </a:prstGeom>
          </p:spPr>
        </p:pic>
        <p:pic>
          <p:nvPicPr>
            <p:cNvPr id="30" name="Picture 28">
              <a:extLst>
                <a:ext uri="{FF2B5EF4-FFF2-40B4-BE49-F238E27FC236}">
                  <a16:creationId xmlns:a16="http://schemas.microsoft.com/office/drawing/2014/main" id="{1C911E2F-12B7-7584-22A5-1E894A8B0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99188" y="4331667"/>
              <a:ext cx="590384" cy="564876"/>
            </a:xfrm>
            <a:prstGeom prst="rect">
              <a:avLst/>
            </a:prstGeom>
          </p:spPr>
        </p:pic>
        <p:pic>
          <p:nvPicPr>
            <p:cNvPr id="31" name="Picture 29">
              <a:extLst>
                <a:ext uri="{FF2B5EF4-FFF2-40B4-BE49-F238E27FC236}">
                  <a16:creationId xmlns:a16="http://schemas.microsoft.com/office/drawing/2014/main" id="{D888E2D0-53EB-29C5-08B7-4804345EE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99188" y="4923179"/>
              <a:ext cx="590384" cy="564876"/>
            </a:xfrm>
            <a:prstGeom prst="rect">
              <a:avLst/>
            </a:prstGeom>
          </p:spPr>
        </p:pic>
        <p:pic>
          <p:nvPicPr>
            <p:cNvPr id="32" name="Picture 30">
              <a:extLst>
                <a:ext uri="{FF2B5EF4-FFF2-40B4-BE49-F238E27FC236}">
                  <a16:creationId xmlns:a16="http://schemas.microsoft.com/office/drawing/2014/main" id="{4A8ED823-B2C3-F650-93F6-263E4AC16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99188" y="5514691"/>
              <a:ext cx="590384" cy="564876"/>
            </a:xfrm>
            <a:prstGeom prst="rect">
              <a:avLst/>
            </a:prstGeom>
          </p:spPr>
        </p:pic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FB218686-6666-236A-4C67-C7E7785B7F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79831" y="6009229"/>
            <a:ext cx="2398590" cy="9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2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729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648AC-EFC1-4B68-CA93-74D7ACE20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143744" cy="1009651"/>
          </a:xfrm>
        </p:spPr>
        <p:txBody>
          <a:bodyPr anchor="t">
            <a:normAutofit/>
          </a:bodyPr>
          <a:lstStyle>
            <a:lvl1pPr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BB7FA-0B2B-75B5-1880-1494DCAA0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43744" cy="4351338"/>
          </a:xfrm>
        </p:spPr>
        <p:txBody>
          <a:bodyPr/>
          <a:lstStyle>
            <a:lvl1pPr>
              <a:lnSpc>
                <a:spcPts val="2600"/>
              </a:lnSpc>
              <a:defRPr sz="2000" baseline="0">
                <a:solidFill>
                  <a:schemeClr val="accent1"/>
                </a:solidFill>
              </a:defRPr>
            </a:lvl1pPr>
            <a:lvl2pPr>
              <a:lnSpc>
                <a:spcPts val="2600"/>
              </a:lnSpc>
              <a:defRPr sz="2000" baseline="0">
                <a:solidFill>
                  <a:schemeClr val="accent1"/>
                </a:solidFill>
              </a:defRPr>
            </a:lvl2pPr>
            <a:lvl3pPr>
              <a:lnSpc>
                <a:spcPts val="2600"/>
              </a:lnSpc>
              <a:defRPr>
                <a:solidFill>
                  <a:schemeClr val="accent1"/>
                </a:solidFill>
              </a:defRPr>
            </a:lvl3pPr>
            <a:lvl4pPr>
              <a:lnSpc>
                <a:spcPts val="2600"/>
              </a:lnSpc>
              <a:defRPr>
                <a:solidFill>
                  <a:schemeClr val="accent1"/>
                </a:solidFill>
              </a:defRPr>
            </a:lvl4pPr>
            <a:lvl5pPr>
              <a:lnSpc>
                <a:spcPts val="2600"/>
              </a:lnSpc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0B2A0D84-A1DC-F287-F667-629DF80DC37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5933" y="191083"/>
            <a:ext cx="590387" cy="6480000"/>
            <a:chOff x="13563373" y="63147"/>
            <a:chExt cx="616623" cy="6767961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8DD051FD-B6DA-329A-4FC5-BDEF2840A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63147"/>
              <a:ext cx="616623" cy="589978"/>
            </a:xfrm>
            <a:prstGeom prst="rect">
              <a:avLst/>
            </a:prstGeom>
          </p:spPr>
        </p:pic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8D5A2A57-9E85-D632-5D01-640B2C867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6241130"/>
              <a:ext cx="616623" cy="589978"/>
            </a:xfrm>
            <a:prstGeom prst="rect">
              <a:avLst/>
            </a:prstGeom>
          </p:spPr>
        </p:pic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DD36B521-F221-BE39-A555-B2868D1AE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680945"/>
              <a:ext cx="616623" cy="589978"/>
            </a:xfrm>
            <a:prstGeom prst="rect">
              <a:avLst/>
            </a:prstGeom>
          </p:spPr>
        </p:pic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276A7223-DE74-B704-E11F-5B5BF4E45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1298743"/>
              <a:ext cx="616623" cy="589978"/>
            </a:xfrm>
            <a:prstGeom prst="rect">
              <a:avLst/>
            </a:prstGeom>
          </p:spPr>
        </p:pic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821E2239-5D83-DBC8-F8B6-24A9419F9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1916541"/>
              <a:ext cx="616623" cy="589978"/>
            </a:xfrm>
            <a:prstGeom prst="rect">
              <a:avLst/>
            </a:prstGeom>
          </p:spPr>
        </p:pic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9D92F454-BA78-0F22-43F6-895D059EC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2534339"/>
              <a:ext cx="616623" cy="589978"/>
            </a:xfrm>
            <a:prstGeom prst="rect">
              <a:avLst/>
            </a:prstGeom>
          </p:spPr>
        </p:pic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F4E6DC47-40DD-9181-743B-34BCAABD5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3152137"/>
              <a:ext cx="616623" cy="589978"/>
            </a:xfrm>
            <a:prstGeom prst="rect">
              <a:avLst/>
            </a:prstGeom>
          </p:spPr>
        </p:pic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378DF2F7-76F6-780F-29EA-88DA6BE99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3769935"/>
              <a:ext cx="616623" cy="589978"/>
            </a:xfrm>
            <a:prstGeom prst="rect">
              <a:avLst/>
            </a:prstGeom>
          </p:spPr>
        </p:pic>
        <p:pic>
          <p:nvPicPr>
            <p:cNvPr id="13" name="Picture 14">
              <a:extLst>
                <a:ext uri="{FF2B5EF4-FFF2-40B4-BE49-F238E27FC236}">
                  <a16:creationId xmlns:a16="http://schemas.microsoft.com/office/drawing/2014/main" id="{3BD7C7B3-C438-CD71-5A31-7E247A6F6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4387733"/>
              <a:ext cx="616623" cy="589978"/>
            </a:xfrm>
            <a:prstGeom prst="rect">
              <a:avLst/>
            </a:prstGeom>
          </p:spPr>
        </p:pic>
        <p:pic>
          <p:nvPicPr>
            <p:cNvPr id="14" name="Picture 15">
              <a:extLst>
                <a:ext uri="{FF2B5EF4-FFF2-40B4-BE49-F238E27FC236}">
                  <a16:creationId xmlns:a16="http://schemas.microsoft.com/office/drawing/2014/main" id="{8037FFF2-04DB-29EA-DF64-D5B3E0727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5005531"/>
              <a:ext cx="616623" cy="589978"/>
            </a:xfrm>
            <a:prstGeom prst="rect">
              <a:avLst/>
            </a:prstGeom>
          </p:spPr>
        </p:pic>
        <p:pic>
          <p:nvPicPr>
            <p:cNvPr id="15" name="Picture 16">
              <a:extLst>
                <a:ext uri="{FF2B5EF4-FFF2-40B4-BE49-F238E27FC236}">
                  <a16:creationId xmlns:a16="http://schemas.microsoft.com/office/drawing/2014/main" id="{FA6D8013-CCA0-B3D3-8A0E-02569B392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5623329"/>
              <a:ext cx="616623" cy="589978"/>
            </a:xfrm>
            <a:prstGeom prst="rect">
              <a:avLst/>
            </a:prstGeom>
          </p:spPr>
        </p:pic>
      </p:grpSp>
      <p:pic>
        <p:nvPicPr>
          <p:cNvPr id="16" name="Picture 23">
            <a:extLst>
              <a:ext uri="{FF2B5EF4-FFF2-40B4-BE49-F238E27FC236}">
                <a16:creationId xmlns:a16="http://schemas.microsoft.com/office/drawing/2014/main" id="{5FAB3E61-784B-9AE1-1A2F-C43140C018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38765">
            <a:off x="510348" y="467981"/>
            <a:ext cx="416285" cy="398297"/>
          </a:xfrm>
          <a:prstGeom prst="rect">
            <a:avLst/>
          </a:prstGeom>
        </p:spPr>
      </p:pic>
      <p:pic>
        <p:nvPicPr>
          <p:cNvPr id="17" name="Picture 132" descr="A black and blue sign with text&#10;&#10;Description automatically generated">
            <a:extLst>
              <a:ext uri="{FF2B5EF4-FFF2-40B4-BE49-F238E27FC236}">
                <a16:creationId xmlns:a16="http://schemas.microsoft.com/office/drawing/2014/main" id="{DCCC5AF4-958D-5374-1957-97727AF1AE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87" y="5604387"/>
            <a:ext cx="1711055" cy="841593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84768C4-2A5E-58B6-3E4A-91F0EF82A32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79831" y="6009229"/>
            <a:ext cx="2398590" cy="9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97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648AC-EFC1-4B68-CA93-74D7ACE20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143744" cy="1009651"/>
          </a:xfrm>
        </p:spPr>
        <p:txBody>
          <a:bodyPr anchor="t">
            <a:normAutofit/>
          </a:bodyPr>
          <a:lstStyle>
            <a:lvl1pPr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BB7FA-0B2B-75B5-1880-1494DCAA0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43744" cy="4351338"/>
          </a:xfrm>
        </p:spPr>
        <p:txBody>
          <a:bodyPr/>
          <a:lstStyle>
            <a:lvl1pPr>
              <a:lnSpc>
                <a:spcPts val="2600"/>
              </a:lnSpc>
              <a:defRPr sz="2000" baseline="0">
                <a:solidFill>
                  <a:schemeClr val="accent1"/>
                </a:solidFill>
              </a:defRPr>
            </a:lvl1pPr>
            <a:lvl2pPr>
              <a:lnSpc>
                <a:spcPts val="2600"/>
              </a:lnSpc>
              <a:defRPr sz="2000" baseline="0">
                <a:solidFill>
                  <a:schemeClr val="accent1"/>
                </a:solidFill>
              </a:defRPr>
            </a:lvl2pPr>
            <a:lvl3pPr>
              <a:lnSpc>
                <a:spcPts val="2600"/>
              </a:lnSpc>
              <a:defRPr>
                <a:solidFill>
                  <a:schemeClr val="accent1"/>
                </a:solidFill>
              </a:defRPr>
            </a:lvl3pPr>
            <a:lvl4pPr>
              <a:lnSpc>
                <a:spcPts val="2600"/>
              </a:lnSpc>
              <a:defRPr>
                <a:solidFill>
                  <a:schemeClr val="accent1"/>
                </a:solidFill>
              </a:defRPr>
            </a:lvl4pPr>
            <a:lvl5pPr>
              <a:lnSpc>
                <a:spcPts val="2600"/>
              </a:lnSpc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8DD051FD-B6DA-329A-4FC5-BDEF2840AB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933" y="191083"/>
            <a:ext cx="590386" cy="56487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DD36B521-F221-BE39-A555-B2868D1AE9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933" y="786214"/>
            <a:ext cx="590386" cy="564876"/>
          </a:xfrm>
          <a:prstGeom prst="rect">
            <a:avLst/>
          </a:prstGeom>
        </p:spPr>
      </p:pic>
      <p:pic>
        <p:nvPicPr>
          <p:cNvPr id="16" name="Picture 23">
            <a:extLst>
              <a:ext uri="{FF2B5EF4-FFF2-40B4-BE49-F238E27FC236}">
                <a16:creationId xmlns:a16="http://schemas.microsoft.com/office/drawing/2014/main" id="{5FAB3E61-784B-9AE1-1A2F-C43140C018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298">
            <a:off x="510348" y="467981"/>
            <a:ext cx="416284" cy="398297"/>
          </a:xfrm>
          <a:prstGeom prst="rect">
            <a:avLst/>
          </a:prstGeom>
        </p:spPr>
      </p:pic>
      <p:pic>
        <p:nvPicPr>
          <p:cNvPr id="17" name="Picture 132" descr="A black and blue sign with text&#10;&#10;Description automatically generated">
            <a:extLst>
              <a:ext uri="{FF2B5EF4-FFF2-40B4-BE49-F238E27FC236}">
                <a16:creationId xmlns:a16="http://schemas.microsoft.com/office/drawing/2014/main" id="{DCCC5AF4-958D-5374-1957-97727AF1AE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87" y="5604387"/>
            <a:ext cx="1711055" cy="841593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6B623F46-009A-6113-8D17-CD4C5F98CB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933" y="1381345"/>
            <a:ext cx="590386" cy="564876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3370157F-0B9A-0A47-FA66-3F7F9F7844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933" y="1976476"/>
            <a:ext cx="590386" cy="564876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DA77FF74-33F1-E212-7941-1CD4C81686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933" y="2571606"/>
            <a:ext cx="590386" cy="564876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B29E02B4-5290-C788-994A-590E3D9D74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933" y="3166736"/>
            <a:ext cx="590386" cy="564876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A1C12F31-11AB-86E8-05D0-A17ACA252E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933" y="3761866"/>
            <a:ext cx="590386" cy="564876"/>
          </a:xfrm>
          <a:prstGeom prst="rect">
            <a:avLst/>
          </a:prstGeom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A3287C2F-CA9A-17B6-A7EF-F56505B32A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933" y="4356996"/>
            <a:ext cx="590386" cy="564876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593530DC-76CD-87D7-96E1-4685EFBAB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933" y="4952126"/>
            <a:ext cx="590386" cy="564876"/>
          </a:xfrm>
          <a:prstGeom prst="rect">
            <a:avLst/>
          </a:prstGeom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A16BCF3E-0556-A8D7-2A35-266529C1C2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933" y="5547256"/>
            <a:ext cx="590386" cy="564876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AE417921-5ED9-E1A2-B965-CC2CA144C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933" y="6142388"/>
            <a:ext cx="590386" cy="56487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EFEFF54-2748-6DB8-EE60-F00E2F3FBA7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79831" y="6009229"/>
            <a:ext cx="2398590" cy="9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48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648AC-EFC1-4B68-CA93-74D7ACE20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143744" cy="1009651"/>
          </a:xfrm>
        </p:spPr>
        <p:txBody>
          <a:bodyPr anchor="t">
            <a:normAutofit/>
          </a:bodyPr>
          <a:lstStyle>
            <a:lvl1pPr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BB7FA-0B2B-75B5-1880-1494DCAA0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43744" cy="4351338"/>
          </a:xfrm>
        </p:spPr>
        <p:txBody>
          <a:bodyPr/>
          <a:lstStyle>
            <a:lvl1pPr>
              <a:lnSpc>
                <a:spcPts val="2600"/>
              </a:lnSpc>
              <a:defRPr sz="2000" baseline="0">
                <a:solidFill>
                  <a:schemeClr val="accent1"/>
                </a:solidFill>
              </a:defRPr>
            </a:lvl1pPr>
            <a:lvl2pPr>
              <a:lnSpc>
                <a:spcPts val="2600"/>
              </a:lnSpc>
              <a:defRPr sz="2000" baseline="0">
                <a:solidFill>
                  <a:schemeClr val="accent1"/>
                </a:solidFill>
              </a:defRPr>
            </a:lvl2pPr>
            <a:lvl3pPr>
              <a:lnSpc>
                <a:spcPts val="2600"/>
              </a:lnSpc>
              <a:defRPr>
                <a:solidFill>
                  <a:schemeClr val="accent1"/>
                </a:solidFill>
              </a:defRPr>
            </a:lvl3pPr>
            <a:lvl4pPr>
              <a:lnSpc>
                <a:spcPts val="2600"/>
              </a:lnSpc>
              <a:defRPr>
                <a:solidFill>
                  <a:schemeClr val="accent1"/>
                </a:solidFill>
              </a:defRPr>
            </a:lvl4pPr>
            <a:lvl5pPr>
              <a:lnSpc>
                <a:spcPts val="2600"/>
              </a:lnSpc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8DD051FD-B6DA-329A-4FC5-BDEF2840AB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933" y="191083"/>
            <a:ext cx="590386" cy="56487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DD36B521-F221-BE39-A555-B2868D1AE9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933" y="786214"/>
            <a:ext cx="590386" cy="564876"/>
          </a:xfrm>
          <a:prstGeom prst="rect">
            <a:avLst/>
          </a:prstGeom>
        </p:spPr>
      </p:pic>
      <p:pic>
        <p:nvPicPr>
          <p:cNvPr id="16" name="Picture 23">
            <a:extLst>
              <a:ext uri="{FF2B5EF4-FFF2-40B4-BE49-F238E27FC236}">
                <a16:creationId xmlns:a16="http://schemas.microsoft.com/office/drawing/2014/main" id="{5FAB3E61-784B-9AE1-1A2F-C43140C018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298">
            <a:off x="510348" y="467981"/>
            <a:ext cx="416284" cy="398297"/>
          </a:xfrm>
          <a:prstGeom prst="rect">
            <a:avLst/>
          </a:prstGeom>
        </p:spPr>
      </p:pic>
      <p:pic>
        <p:nvPicPr>
          <p:cNvPr id="17" name="Picture 132" descr="A black and blue sign with text&#10;&#10;Description automatically generated">
            <a:extLst>
              <a:ext uri="{FF2B5EF4-FFF2-40B4-BE49-F238E27FC236}">
                <a16:creationId xmlns:a16="http://schemas.microsoft.com/office/drawing/2014/main" id="{DCCC5AF4-958D-5374-1957-97727AF1AE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87" y="5604387"/>
            <a:ext cx="1711055" cy="841593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6B623F46-009A-6113-8D17-CD4C5F98CB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933" y="1381345"/>
            <a:ext cx="590386" cy="564876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3370157F-0B9A-0A47-FA66-3F7F9F7844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933" y="1976476"/>
            <a:ext cx="590386" cy="564876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DA77FF74-33F1-E212-7941-1CD4C81686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933" y="2571606"/>
            <a:ext cx="590386" cy="564876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B29E02B4-5290-C788-994A-590E3D9D74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933" y="3166736"/>
            <a:ext cx="590386" cy="564876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A1C12F31-11AB-86E8-05D0-A17ACA252E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933" y="3761866"/>
            <a:ext cx="590386" cy="564876"/>
          </a:xfrm>
          <a:prstGeom prst="rect">
            <a:avLst/>
          </a:prstGeom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A3287C2F-CA9A-17B6-A7EF-F56505B32A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933" y="4356996"/>
            <a:ext cx="590386" cy="564876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593530DC-76CD-87D7-96E1-4685EFBAB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933" y="4952126"/>
            <a:ext cx="590386" cy="564876"/>
          </a:xfrm>
          <a:prstGeom prst="rect">
            <a:avLst/>
          </a:prstGeom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A16BCF3E-0556-A8D7-2A35-266529C1C2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933" y="5547256"/>
            <a:ext cx="590386" cy="564876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AE417921-5ED9-E1A2-B965-CC2CA144C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933" y="6142388"/>
            <a:ext cx="590386" cy="56487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3BF9B39-71EB-AF88-F1E9-A543F34C9C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79831" y="6009229"/>
            <a:ext cx="2398590" cy="9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41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5B50CE7-C79D-76BF-AA2F-3DD377AD3A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0532" y="0"/>
            <a:ext cx="4559528" cy="6858000"/>
          </a:xfrm>
          <a:solidFill>
            <a:schemeClr val="accent6">
              <a:lumMod val="90000"/>
            </a:schemeClr>
          </a:solidFill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E648AC-EFC1-4B68-CA93-74D7ACE20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6664569" cy="1009651"/>
          </a:xfrm>
        </p:spPr>
        <p:txBody>
          <a:bodyPr anchor="t">
            <a:normAutofit/>
          </a:bodyPr>
          <a:lstStyle>
            <a:lvl1pPr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BB7FA-0B2B-75B5-1880-1494DCAA0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64569" cy="4351338"/>
          </a:xfrm>
        </p:spPr>
        <p:txBody>
          <a:bodyPr/>
          <a:lstStyle>
            <a:lvl1pPr>
              <a:lnSpc>
                <a:spcPts val="2600"/>
              </a:lnSpc>
              <a:defRPr sz="2000" baseline="0">
                <a:solidFill>
                  <a:schemeClr val="accent1"/>
                </a:solidFill>
              </a:defRPr>
            </a:lvl1pPr>
            <a:lvl2pPr>
              <a:lnSpc>
                <a:spcPts val="2600"/>
              </a:lnSpc>
              <a:defRPr sz="2000" baseline="0">
                <a:solidFill>
                  <a:schemeClr val="accent1"/>
                </a:solidFill>
              </a:defRPr>
            </a:lvl2pPr>
            <a:lvl3pPr>
              <a:lnSpc>
                <a:spcPts val="2600"/>
              </a:lnSpc>
              <a:defRPr>
                <a:solidFill>
                  <a:schemeClr val="accent1"/>
                </a:solidFill>
              </a:defRPr>
            </a:lvl3pPr>
            <a:lvl4pPr>
              <a:lnSpc>
                <a:spcPts val="2600"/>
              </a:lnSpc>
              <a:defRPr>
                <a:solidFill>
                  <a:schemeClr val="accent1"/>
                </a:solidFill>
              </a:defRPr>
            </a:lvl4pPr>
            <a:lvl5pPr>
              <a:lnSpc>
                <a:spcPts val="2600"/>
              </a:lnSpc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pic>
        <p:nvPicPr>
          <p:cNvPr id="16" name="Picture 23">
            <a:extLst>
              <a:ext uri="{FF2B5EF4-FFF2-40B4-BE49-F238E27FC236}">
                <a16:creationId xmlns:a16="http://schemas.microsoft.com/office/drawing/2014/main" id="{5FAB3E61-784B-9AE1-1A2F-C43140C018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298">
            <a:off x="510348" y="467981"/>
            <a:ext cx="416284" cy="398297"/>
          </a:xfrm>
          <a:prstGeom prst="rect">
            <a:avLst/>
          </a:prstGeom>
        </p:spPr>
      </p:pic>
      <p:pic>
        <p:nvPicPr>
          <p:cNvPr id="17" name="Picture 132" descr="A black and blue sign with text&#10;&#10;Description automatically generated">
            <a:extLst>
              <a:ext uri="{FF2B5EF4-FFF2-40B4-BE49-F238E27FC236}">
                <a16:creationId xmlns:a16="http://schemas.microsoft.com/office/drawing/2014/main" id="{DCCC5AF4-958D-5374-1957-97727AF1AE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87" y="5604387"/>
            <a:ext cx="1711055" cy="841593"/>
          </a:xfrm>
          <a:prstGeom prst="rect">
            <a:avLst/>
          </a:prstGeom>
        </p:spPr>
      </p:pic>
      <p:sp>
        <p:nvSpPr>
          <p:cNvPr id="47" name="Kuvan paikkamerkki 46">
            <a:extLst>
              <a:ext uri="{FF2B5EF4-FFF2-40B4-BE49-F238E27FC236}">
                <a16:creationId xmlns:a16="http://schemas.microsoft.com/office/drawing/2014/main" id="{53790E86-9CC6-9B2C-B678-D0E8388D730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76182" y="242456"/>
            <a:ext cx="402289" cy="4709373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solidFill>
                  <a:schemeClr val="accent6">
                    <a:lumMod val="90000"/>
                  </a:schemeClr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8" name="Kuvan paikkamerkki 46">
            <a:extLst>
              <a:ext uri="{FF2B5EF4-FFF2-40B4-BE49-F238E27FC236}">
                <a16:creationId xmlns:a16="http://schemas.microsoft.com/office/drawing/2014/main" id="{F15CA9E7-A17A-5660-C916-D141586ED3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76182" y="5183522"/>
            <a:ext cx="402289" cy="4709373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solidFill>
                  <a:schemeClr val="accent6">
                    <a:lumMod val="90000"/>
                  </a:schemeClr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7809D2E-8B11-8AF6-FF8E-77A495C26F1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79831" y="6009229"/>
            <a:ext cx="2398590" cy="9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72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648AC-EFC1-4B68-CA93-74D7ACE20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143744" cy="1009651"/>
          </a:xfrm>
        </p:spPr>
        <p:txBody>
          <a:bodyPr anchor="t">
            <a:normAutofit/>
          </a:bodyPr>
          <a:lstStyle>
            <a:lvl1pPr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BB7FA-0B2B-75B5-1880-1494DCAA0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43744" cy="4351338"/>
          </a:xfrm>
        </p:spPr>
        <p:txBody>
          <a:bodyPr/>
          <a:lstStyle>
            <a:lvl1pPr>
              <a:lnSpc>
                <a:spcPts val="2600"/>
              </a:lnSpc>
              <a:defRPr sz="2000" baseline="0">
                <a:solidFill>
                  <a:schemeClr val="accent1"/>
                </a:solidFill>
              </a:defRPr>
            </a:lvl1pPr>
            <a:lvl2pPr>
              <a:lnSpc>
                <a:spcPts val="2600"/>
              </a:lnSpc>
              <a:defRPr sz="2000" baseline="0">
                <a:solidFill>
                  <a:schemeClr val="accent1"/>
                </a:solidFill>
              </a:defRPr>
            </a:lvl2pPr>
            <a:lvl3pPr>
              <a:lnSpc>
                <a:spcPts val="2600"/>
              </a:lnSpc>
              <a:defRPr>
                <a:solidFill>
                  <a:schemeClr val="accent1"/>
                </a:solidFill>
              </a:defRPr>
            </a:lvl3pPr>
            <a:lvl4pPr>
              <a:lnSpc>
                <a:spcPts val="2600"/>
              </a:lnSpc>
              <a:defRPr>
                <a:solidFill>
                  <a:schemeClr val="accent1"/>
                </a:solidFill>
              </a:defRPr>
            </a:lvl4pPr>
            <a:lvl5pPr>
              <a:lnSpc>
                <a:spcPts val="2600"/>
              </a:lnSpc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0B2A0D84-A1DC-F287-F667-629DF80DC37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5933" y="191083"/>
            <a:ext cx="590387" cy="6480000"/>
            <a:chOff x="13563373" y="63147"/>
            <a:chExt cx="616623" cy="6767961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8DD051FD-B6DA-329A-4FC5-BDEF2840A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63147"/>
              <a:ext cx="616623" cy="589978"/>
            </a:xfrm>
            <a:prstGeom prst="rect">
              <a:avLst/>
            </a:prstGeom>
          </p:spPr>
        </p:pic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8D5A2A57-9E85-D632-5D01-640B2C867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6241130"/>
              <a:ext cx="616623" cy="589978"/>
            </a:xfrm>
            <a:prstGeom prst="rect">
              <a:avLst/>
            </a:prstGeom>
          </p:spPr>
        </p:pic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DD36B521-F221-BE39-A555-B2868D1AE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680945"/>
              <a:ext cx="616623" cy="589978"/>
            </a:xfrm>
            <a:prstGeom prst="rect">
              <a:avLst/>
            </a:prstGeom>
          </p:spPr>
        </p:pic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276A7223-DE74-B704-E11F-5B5BF4E45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1298743"/>
              <a:ext cx="616623" cy="589978"/>
            </a:xfrm>
            <a:prstGeom prst="rect">
              <a:avLst/>
            </a:prstGeom>
          </p:spPr>
        </p:pic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821E2239-5D83-DBC8-F8B6-24A9419F9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1916541"/>
              <a:ext cx="616623" cy="589978"/>
            </a:xfrm>
            <a:prstGeom prst="rect">
              <a:avLst/>
            </a:prstGeom>
          </p:spPr>
        </p:pic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9D92F454-BA78-0F22-43F6-895D059EC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2534339"/>
              <a:ext cx="616623" cy="589978"/>
            </a:xfrm>
            <a:prstGeom prst="rect">
              <a:avLst/>
            </a:prstGeom>
          </p:spPr>
        </p:pic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F4E6DC47-40DD-9181-743B-34BCAABD5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3152137"/>
              <a:ext cx="616623" cy="589978"/>
            </a:xfrm>
            <a:prstGeom prst="rect">
              <a:avLst/>
            </a:prstGeom>
          </p:spPr>
        </p:pic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378DF2F7-76F6-780F-29EA-88DA6BE99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3769935"/>
              <a:ext cx="616623" cy="589978"/>
            </a:xfrm>
            <a:prstGeom prst="rect">
              <a:avLst/>
            </a:prstGeom>
          </p:spPr>
        </p:pic>
        <p:pic>
          <p:nvPicPr>
            <p:cNvPr id="13" name="Picture 14">
              <a:extLst>
                <a:ext uri="{FF2B5EF4-FFF2-40B4-BE49-F238E27FC236}">
                  <a16:creationId xmlns:a16="http://schemas.microsoft.com/office/drawing/2014/main" id="{3BD7C7B3-C438-CD71-5A31-7E247A6F6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4387733"/>
              <a:ext cx="616623" cy="589978"/>
            </a:xfrm>
            <a:prstGeom prst="rect">
              <a:avLst/>
            </a:prstGeom>
          </p:spPr>
        </p:pic>
        <p:pic>
          <p:nvPicPr>
            <p:cNvPr id="14" name="Picture 15">
              <a:extLst>
                <a:ext uri="{FF2B5EF4-FFF2-40B4-BE49-F238E27FC236}">
                  <a16:creationId xmlns:a16="http://schemas.microsoft.com/office/drawing/2014/main" id="{8037FFF2-04DB-29EA-DF64-D5B3E0727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5005531"/>
              <a:ext cx="616623" cy="589978"/>
            </a:xfrm>
            <a:prstGeom prst="rect">
              <a:avLst/>
            </a:prstGeom>
          </p:spPr>
        </p:pic>
        <p:pic>
          <p:nvPicPr>
            <p:cNvPr id="15" name="Picture 16">
              <a:extLst>
                <a:ext uri="{FF2B5EF4-FFF2-40B4-BE49-F238E27FC236}">
                  <a16:creationId xmlns:a16="http://schemas.microsoft.com/office/drawing/2014/main" id="{FA6D8013-CCA0-B3D3-8A0E-02569B392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5623329"/>
              <a:ext cx="616623" cy="589978"/>
            </a:xfrm>
            <a:prstGeom prst="rect">
              <a:avLst/>
            </a:prstGeom>
          </p:spPr>
        </p:pic>
      </p:grpSp>
      <p:pic>
        <p:nvPicPr>
          <p:cNvPr id="16" name="Picture 23">
            <a:extLst>
              <a:ext uri="{FF2B5EF4-FFF2-40B4-BE49-F238E27FC236}">
                <a16:creationId xmlns:a16="http://schemas.microsoft.com/office/drawing/2014/main" id="{5FAB3E61-784B-9AE1-1A2F-C43140C018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38765">
            <a:off x="510348" y="467981"/>
            <a:ext cx="416285" cy="398297"/>
          </a:xfrm>
          <a:prstGeom prst="rect">
            <a:avLst/>
          </a:prstGeom>
        </p:spPr>
      </p:pic>
      <p:pic>
        <p:nvPicPr>
          <p:cNvPr id="17" name="Picture 132" descr="A black and blue sign with text&#10;&#10;Description automatically generated">
            <a:extLst>
              <a:ext uri="{FF2B5EF4-FFF2-40B4-BE49-F238E27FC236}">
                <a16:creationId xmlns:a16="http://schemas.microsoft.com/office/drawing/2014/main" id="{DCCC5AF4-958D-5374-1957-97727AF1AE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87" y="5604387"/>
            <a:ext cx="1711055" cy="84159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5B0CEA4-9DD3-A11A-C156-481D10967EE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79831" y="6009229"/>
            <a:ext cx="2398590" cy="9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648AC-EFC1-4B68-CA93-74D7ACE20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143744" cy="1009651"/>
          </a:xfrm>
        </p:spPr>
        <p:txBody>
          <a:bodyPr anchor="t">
            <a:normAutofit/>
          </a:bodyPr>
          <a:lstStyle>
            <a:lvl1pPr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BB7FA-0B2B-75B5-1880-1494DCAA0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43744" cy="4351338"/>
          </a:xfrm>
        </p:spPr>
        <p:txBody>
          <a:bodyPr/>
          <a:lstStyle>
            <a:lvl1pPr>
              <a:lnSpc>
                <a:spcPts val="2600"/>
              </a:lnSpc>
              <a:defRPr sz="2000" baseline="0">
                <a:solidFill>
                  <a:schemeClr val="accent1"/>
                </a:solidFill>
              </a:defRPr>
            </a:lvl1pPr>
            <a:lvl2pPr>
              <a:lnSpc>
                <a:spcPts val="2600"/>
              </a:lnSpc>
              <a:defRPr sz="2000" baseline="0">
                <a:solidFill>
                  <a:schemeClr val="accent1"/>
                </a:solidFill>
              </a:defRPr>
            </a:lvl2pPr>
            <a:lvl3pPr>
              <a:lnSpc>
                <a:spcPts val="2600"/>
              </a:lnSpc>
              <a:defRPr>
                <a:solidFill>
                  <a:schemeClr val="accent1"/>
                </a:solidFill>
              </a:defRPr>
            </a:lvl3pPr>
            <a:lvl4pPr>
              <a:lnSpc>
                <a:spcPts val="2600"/>
              </a:lnSpc>
              <a:defRPr>
                <a:solidFill>
                  <a:schemeClr val="accent1"/>
                </a:solidFill>
              </a:defRPr>
            </a:lvl4pPr>
            <a:lvl5pPr>
              <a:lnSpc>
                <a:spcPts val="2600"/>
              </a:lnSpc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pic>
        <p:nvPicPr>
          <p:cNvPr id="16" name="Picture 23">
            <a:extLst>
              <a:ext uri="{FF2B5EF4-FFF2-40B4-BE49-F238E27FC236}">
                <a16:creationId xmlns:a16="http://schemas.microsoft.com/office/drawing/2014/main" id="{5FAB3E61-784B-9AE1-1A2F-C43140C018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38765">
            <a:off x="510348" y="467981"/>
            <a:ext cx="416285" cy="398297"/>
          </a:xfrm>
          <a:prstGeom prst="rect">
            <a:avLst/>
          </a:prstGeom>
        </p:spPr>
      </p:pic>
      <p:pic>
        <p:nvPicPr>
          <p:cNvPr id="17" name="Picture 132" descr="A black and blue sign with text&#10;&#10;Description automatically generated">
            <a:extLst>
              <a:ext uri="{FF2B5EF4-FFF2-40B4-BE49-F238E27FC236}">
                <a16:creationId xmlns:a16="http://schemas.microsoft.com/office/drawing/2014/main" id="{DCCC5AF4-958D-5374-1957-97727AF1AE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87" y="5604387"/>
            <a:ext cx="1711055" cy="841593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13BD424-B358-5C30-EFD6-2B68FAD5E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4807" y="4078680"/>
            <a:ext cx="2737193" cy="277932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1CF8BA8-59D3-1710-ED70-068BE7F7AF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79831" y="6009229"/>
            <a:ext cx="2398590" cy="9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37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648AC-EFC1-4B68-CA93-74D7ACE20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143744" cy="1009651"/>
          </a:xfrm>
        </p:spPr>
        <p:txBody>
          <a:bodyPr anchor="t">
            <a:normAutofit/>
          </a:bodyPr>
          <a:lstStyle>
            <a:lvl1pPr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BB7FA-0B2B-75B5-1880-1494DCAA0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43744" cy="4351338"/>
          </a:xfrm>
        </p:spPr>
        <p:txBody>
          <a:bodyPr/>
          <a:lstStyle>
            <a:lvl1pPr>
              <a:lnSpc>
                <a:spcPts val="2600"/>
              </a:lnSpc>
              <a:defRPr sz="2000" baseline="0">
                <a:solidFill>
                  <a:schemeClr val="bg1"/>
                </a:solidFill>
              </a:defRPr>
            </a:lvl1pPr>
            <a:lvl2pPr>
              <a:lnSpc>
                <a:spcPts val="2600"/>
              </a:lnSpc>
              <a:defRPr sz="2000" baseline="0">
                <a:solidFill>
                  <a:schemeClr val="bg1"/>
                </a:solidFill>
              </a:defRPr>
            </a:lvl2pPr>
            <a:lvl3pPr>
              <a:lnSpc>
                <a:spcPts val="26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ts val="26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ts val="26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pic>
        <p:nvPicPr>
          <p:cNvPr id="16" name="Picture 23">
            <a:extLst>
              <a:ext uri="{FF2B5EF4-FFF2-40B4-BE49-F238E27FC236}">
                <a16:creationId xmlns:a16="http://schemas.microsoft.com/office/drawing/2014/main" id="{5FAB3E61-784B-9AE1-1A2F-C43140C018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38765">
            <a:off x="510348" y="467981"/>
            <a:ext cx="416285" cy="398297"/>
          </a:xfrm>
          <a:prstGeom prst="rect">
            <a:avLst/>
          </a:prstGeom>
        </p:spPr>
      </p:pic>
      <p:pic>
        <p:nvPicPr>
          <p:cNvPr id="17" name="Picture 132">
            <a:extLst>
              <a:ext uri="{FF2B5EF4-FFF2-40B4-BE49-F238E27FC236}">
                <a16:creationId xmlns:a16="http://schemas.microsoft.com/office/drawing/2014/main" id="{DCCC5AF4-958D-5374-1957-97727AF1AE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88" y="5604387"/>
            <a:ext cx="1711053" cy="841593"/>
          </a:xfrm>
          <a:prstGeom prst="rect">
            <a:avLst/>
          </a:prstGeom>
        </p:spPr>
      </p:pic>
      <p:grpSp>
        <p:nvGrpSpPr>
          <p:cNvPr id="22" name="Group 18">
            <a:extLst>
              <a:ext uri="{FF2B5EF4-FFF2-40B4-BE49-F238E27FC236}">
                <a16:creationId xmlns:a16="http://schemas.microsoft.com/office/drawing/2014/main" id="{FBF1F676-8374-1821-EC03-F99CDB855254}"/>
              </a:ext>
            </a:extLst>
          </p:cNvPr>
          <p:cNvGrpSpPr/>
          <p:nvPr userDrawn="1"/>
        </p:nvGrpSpPr>
        <p:grpSpPr>
          <a:xfrm>
            <a:off x="11185933" y="191083"/>
            <a:ext cx="590384" cy="6480000"/>
            <a:chOff x="12699188" y="191083"/>
            <a:chExt cx="590384" cy="6480000"/>
          </a:xfrm>
        </p:grpSpPr>
        <p:pic>
          <p:nvPicPr>
            <p:cNvPr id="23" name="Picture 19">
              <a:extLst>
                <a:ext uri="{FF2B5EF4-FFF2-40B4-BE49-F238E27FC236}">
                  <a16:creationId xmlns:a16="http://schemas.microsoft.com/office/drawing/2014/main" id="{02C848BE-F12E-BC01-78EE-F85DBC40C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99188" y="191083"/>
              <a:ext cx="590384" cy="564876"/>
            </a:xfrm>
            <a:prstGeom prst="rect">
              <a:avLst/>
            </a:prstGeom>
          </p:spPr>
        </p:pic>
        <p:pic>
          <p:nvPicPr>
            <p:cNvPr id="24" name="Picture 20">
              <a:extLst>
                <a:ext uri="{FF2B5EF4-FFF2-40B4-BE49-F238E27FC236}">
                  <a16:creationId xmlns:a16="http://schemas.microsoft.com/office/drawing/2014/main" id="{5BBC34ED-31C7-E3FE-FB4A-971B6882F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99188" y="6106207"/>
              <a:ext cx="590384" cy="564876"/>
            </a:xfrm>
            <a:prstGeom prst="rect">
              <a:avLst/>
            </a:prstGeom>
          </p:spPr>
        </p:pic>
        <p:pic>
          <p:nvPicPr>
            <p:cNvPr id="25" name="Picture 21">
              <a:extLst>
                <a:ext uri="{FF2B5EF4-FFF2-40B4-BE49-F238E27FC236}">
                  <a16:creationId xmlns:a16="http://schemas.microsoft.com/office/drawing/2014/main" id="{209BD4A1-13DC-57DC-6433-8472A7976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99188" y="782595"/>
              <a:ext cx="590384" cy="564876"/>
            </a:xfrm>
            <a:prstGeom prst="rect">
              <a:avLst/>
            </a:prstGeom>
          </p:spPr>
        </p:pic>
        <p:pic>
          <p:nvPicPr>
            <p:cNvPr id="26" name="Picture 22">
              <a:extLst>
                <a:ext uri="{FF2B5EF4-FFF2-40B4-BE49-F238E27FC236}">
                  <a16:creationId xmlns:a16="http://schemas.microsoft.com/office/drawing/2014/main" id="{9C8A2AEA-3CEC-3022-DE4B-B5C2D4666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99188" y="1374107"/>
              <a:ext cx="590384" cy="564876"/>
            </a:xfrm>
            <a:prstGeom prst="rect">
              <a:avLst/>
            </a:prstGeom>
          </p:spPr>
        </p:pic>
        <p:pic>
          <p:nvPicPr>
            <p:cNvPr id="27" name="Picture 24">
              <a:extLst>
                <a:ext uri="{FF2B5EF4-FFF2-40B4-BE49-F238E27FC236}">
                  <a16:creationId xmlns:a16="http://schemas.microsoft.com/office/drawing/2014/main" id="{50E2EAFC-2D3D-6657-233B-2BEE633CF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99188" y="1965619"/>
              <a:ext cx="590384" cy="564876"/>
            </a:xfrm>
            <a:prstGeom prst="rect">
              <a:avLst/>
            </a:prstGeom>
          </p:spPr>
        </p:pic>
        <p:pic>
          <p:nvPicPr>
            <p:cNvPr id="28" name="Picture 25">
              <a:extLst>
                <a:ext uri="{FF2B5EF4-FFF2-40B4-BE49-F238E27FC236}">
                  <a16:creationId xmlns:a16="http://schemas.microsoft.com/office/drawing/2014/main" id="{A624A3BC-8437-D8CA-99B0-E4BB48076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99188" y="2557131"/>
              <a:ext cx="590384" cy="564876"/>
            </a:xfrm>
            <a:prstGeom prst="rect">
              <a:avLst/>
            </a:prstGeom>
          </p:spPr>
        </p:pic>
        <p:pic>
          <p:nvPicPr>
            <p:cNvPr id="29" name="Picture 26">
              <a:extLst>
                <a:ext uri="{FF2B5EF4-FFF2-40B4-BE49-F238E27FC236}">
                  <a16:creationId xmlns:a16="http://schemas.microsoft.com/office/drawing/2014/main" id="{6B056946-AD81-C8EF-AA05-2FB93BA53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99188" y="3148643"/>
              <a:ext cx="590384" cy="564876"/>
            </a:xfrm>
            <a:prstGeom prst="rect">
              <a:avLst/>
            </a:prstGeom>
          </p:spPr>
        </p:pic>
        <p:pic>
          <p:nvPicPr>
            <p:cNvPr id="30" name="Picture 27">
              <a:extLst>
                <a:ext uri="{FF2B5EF4-FFF2-40B4-BE49-F238E27FC236}">
                  <a16:creationId xmlns:a16="http://schemas.microsoft.com/office/drawing/2014/main" id="{C1E3095F-FD76-0EBA-C0B0-0B49DF7B8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99188" y="3740155"/>
              <a:ext cx="590384" cy="564876"/>
            </a:xfrm>
            <a:prstGeom prst="rect">
              <a:avLst/>
            </a:prstGeom>
          </p:spPr>
        </p:pic>
        <p:pic>
          <p:nvPicPr>
            <p:cNvPr id="31" name="Picture 28">
              <a:extLst>
                <a:ext uri="{FF2B5EF4-FFF2-40B4-BE49-F238E27FC236}">
                  <a16:creationId xmlns:a16="http://schemas.microsoft.com/office/drawing/2014/main" id="{7CFF44CE-2842-B9F6-E435-5BCE97F3C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99188" y="4331667"/>
              <a:ext cx="590384" cy="564876"/>
            </a:xfrm>
            <a:prstGeom prst="rect">
              <a:avLst/>
            </a:prstGeom>
          </p:spPr>
        </p:pic>
        <p:pic>
          <p:nvPicPr>
            <p:cNvPr id="32" name="Picture 29">
              <a:extLst>
                <a:ext uri="{FF2B5EF4-FFF2-40B4-BE49-F238E27FC236}">
                  <a16:creationId xmlns:a16="http://schemas.microsoft.com/office/drawing/2014/main" id="{F3CECB5F-0B4A-3B68-9100-E61583310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99188" y="4923179"/>
              <a:ext cx="590384" cy="564876"/>
            </a:xfrm>
            <a:prstGeom prst="rect">
              <a:avLst/>
            </a:prstGeom>
          </p:spPr>
        </p:pic>
        <p:pic>
          <p:nvPicPr>
            <p:cNvPr id="33" name="Picture 30">
              <a:extLst>
                <a:ext uri="{FF2B5EF4-FFF2-40B4-BE49-F238E27FC236}">
                  <a16:creationId xmlns:a16="http://schemas.microsoft.com/office/drawing/2014/main" id="{3FA2DB3B-AAEF-D6C3-B248-539ECB65B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99188" y="5514691"/>
              <a:ext cx="590384" cy="564876"/>
            </a:xfrm>
            <a:prstGeom prst="rect">
              <a:avLst/>
            </a:prstGeom>
          </p:spPr>
        </p:pic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B1EADCBB-BDD4-06CA-4AE6-BA1031438A8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79831" y="6009229"/>
            <a:ext cx="2398590" cy="9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71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648AC-EFC1-4B68-CA93-74D7ACE20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143744" cy="1009651"/>
          </a:xfrm>
        </p:spPr>
        <p:txBody>
          <a:bodyPr anchor="t">
            <a:normAutofit/>
          </a:bodyPr>
          <a:lstStyle>
            <a:lvl1pPr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BB7FA-0B2B-75B5-1880-1494DCAA0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43744" cy="4351338"/>
          </a:xfrm>
        </p:spPr>
        <p:txBody>
          <a:bodyPr/>
          <a:lstStyle>
            <a:lvl1pPr>
              <a:lnSpc>
                <a:spcPts val="2600"/>
              </a:lnSpc>
              <a:defRPr sz="2000" baseline="0">
                <a:solidFill>
                  <a:schemeClr val="bg1"/>
                </a:solidFill>
              </a:defRPr>
            </a:lvl1pPr>
            <a:lvl2pPr>
              <a:lnSpc>
                <a:spcPts val="2600"/>
              </a:lnSpc>
              <a:defRPr sz="2000" baseline="0">
                <a:solidFill>
                  <a:schemeClr val="bg1"/>
                </a:solidFill>
              </a:defRPr>
            </a:lvl2pPr>
            <a:lvl3pPr>
              <a:lnSpc>
                <a:spcPts val="26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ts val="26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ts val="26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0B2A0D84-A1DC-F287-F667-629DF80DC37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5933" y="191083"/>
            <a:ext cx="590387" cy="6480000"/>
            <a:chOff x="13563373" y="63147"/>
            <a:chExt cx="616623" cy="6767961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8DD051FD-B6DA-329A-4FC5-BDEF2840A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63147"/>
              <a:ext cx="616623" cy="589978"/>
            </a:xfrm>
            <a:prstGeom prst="rect">
              <a:avLst/>
            </a:prstGeom>
          </p:spPr>
        </p:pic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8D5A2A57-9E85-D632-5D01-640B2C867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6241130"/>
              <a:ext cx="616623" cy="589978"/>
            </a:xfrm>
            <a:prstGeom prst="rect">
              <a:avLst/>
            </a:prstGeom>
          </p:spPr>
        </p:pic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DD36B521-F221-BE39-A555-B2868D1AE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680945"/>
              <a:ext cx="616623" cy="589978"/>
            </a:xfrm>
            <a:prstGeom prst="rect">
              <a:avLst/>
            </a:prstGeom>
          </p:spPr>
        </p:pic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276A7223-DE74-B704-E11F-5B5BF4E45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1298743"/>
              <a:ext cx="616623" cy="589978"/>
            </a:xfrm>
            <a:prstGeom prst="rect">
              <a:avLst/>
            </a:prstGeom>
          </p:spPr>
        </p:pic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821E2239-5D83-DBC8-F8B6-24A9419F9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1916541"/>
              <a:ext cx="616623" cy="589978"/>
            </a:xfrm>
            <a:prstGeom prst="rect">
              <a:avLst/>
            </a:prstGeom>
          </p:spPr>
        </p:pic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9D92F454-BA78-0F22-43F6-895D059EC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2534339"/>
              <a:ext cx="616623" cy="589978"/>
            </a:xfrm>
            <a:prstGeom prst="rect">
              <a:avLst/>
            </a:prstGeom>
          </p:spPr>
        </p:pic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F4E6DC47-40DD-9181-743B-34BCAABD5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3152137"/>
              <a:ext cx="616623" cy="589978"/>
            </a:xfrm>
            <a:prstGeom prst="rect">
              <a:avLst/>
            </a:prstGeom>
          </p:spPr>
        </p:pic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378DF2F7-76F6-780F-29EA-88DA6BE99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3769935"/>
              <a:ext cx="616623" cy="589978"/>
            </a:xfrm>
            <a:prstGeom prst="rect">
              <a:avLst/>
            </a:prstGeom>
          </p:spPr>
        </p:pic>
        <p:pic>
          <p:nvPicPr>
            <p:cNvPr id="13" name="Picture 14">
              <a:extLst>
                <a:ext uri="{FF2B5EF4-FFF2-40B4-BE49-F238E27FC236}">
                  <a16:creationId xmlns:a16="http://schemas.microsoft.com/office/drawing/2014/main" id="{3BD7C7B3-C438-CD71-5A31-7E247A6F6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4387733"/>
              <a:ext cx="616623" cy="589978"/>
            </a:xfrm>
            <a:prstGeom prst="rect">
              <a:avLst/>
            </a:prstGeom>
          </p:spPr>
        </p:pic>
        <p:pic>
          <p:nvPicPr>
            <p:cNvPr id="14" name="Picture 15">
              <a:extLst>
                <a:ext uri="{FF2B5EF4-FFF2-40B4-BE49-F238E27FC236}">
                  <a16:creationId xmlns:a16="http://schemas.microsoft.com/office/drawing/2014/main" id="{8037FFF2-04DB-29EA-DF64-D5B3E0727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5005531"/>
              <a:ext cx="616623" cy="589978"/>
            </a:xfrm>
            <a:prstGeom prst="rect">
              <a:avLst/>
            </a:prstGeom>
          </p:spPr>
        </p:pic>
        <p:pic>
          <p:nvPicPr>
            <p:cNvPr id="15" name="Picture 16">
              <a:extLst>
                <a:ext uri="{FF2B5EF4-FFF2-40B4-BE49-F238E27FC236}">
                  <a16:creationId xmlns:a16="http://schemas.microsoft.com/office/drawing/2014/main" id="{FA6D8013-CCA0-B3D3-8A0E-02569B392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373" y="5623329"/>
              <a:ext cx="616623" cy="589978"/>
            </a:xfrm>
            <a:prstGeom prst="rect">
              <a:avLst/>
            </a:prstGeom>
          </p:spPr>
        </p:pic>
      </p:grpSp>
      <p:pic>
        <p:nvPicPr>
          <p:cNvPr id="16" name="Picture 23">
            <a:extLst>
              <a:ext uri="{FF2B5EF4-FFF2-40B4-BE49-F238E27FC236}">
                <a16:creationId xmlns:a16="http://schemas.microsoft.com/office/drawing/2014/main" id="{5FAB3E61-784B-9AE1-1A2F-C43140C018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38765">
            <a:off x="510348" y="467981"/>
            <a:ext cx="416285" cy="398297"/>
          </a:xfrm>
          <a:prstGeom prst="rect">
            <a:avLst/>
          </a:prstGeom>
        </p:spPr>
      </p:pic>
      <p:pic>
        <p:nvPicPr>
          <p:cNvPr id="17" name="Picture 132">
            <a:extLst>
              <a:ext uri="{FF2B5EF4-FFF2-40B4-BE49-F238E27FC236}">
                <a16:creationId xmlns:a16="http://schemas.microsoft.com/office/drawing/2014/main" id="{DCCC5AF4-958D-5374-1957-97727AF1AE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88" y="5604387"/>
            <a:ext cx="1711053" cy="841593"/>
          </a:xfrm>
          <a:prstGeom prst="rect">
            <a:avLst/>
          </a:prstGeom>
        </p:spPr>
      </p:pic>
      <p:pic>
        <p:nvPicPr>
          <p:cNvPr id="19" name="Picture 4" descr="A circular white pattern with black background&#10;&#10;Description automatically generated">
            <a:extLst>
              <a:ext uri="{FF2B5EF4-FFF2-40B4-BE49-F238E27FC236}">
                <a16:creationId xmlns:a16="http://schemas.microsoft.com/office/drawing/2014/main" id="{D0FDE3B0-1E83-6B54-2F52-02CB55C23D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4807" y="4078680"/>
            <a:ext cx="2737193" cy="277932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6B507BE-91A2-44F1-3D13-68D97A9D98E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79831" y="6009229"/>
            <a:ext cx="2398590" cy="9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38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48C762-7046-EB4C-E1D6-1BE35E8F5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4F79D-4B81-733E-D947-9327AF877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5457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3" r:id="rId4"/>
    <p:sldLayoutId id="2147483664" r:id="rId5"/>
    <p:sldLayoutId id="2147483659" r:id="rId6"/>
    <p:sldLayoutId id="2147483657" r:id="rId7"/>
    <p:sldLayoutId id="2147483656" r:id="rId8"/>
    <p:sldLayoutId id="2147483658" r:id="rId9"/>
    <p:sldLayoutId id="2147483661" r:id="rId10"/>
    <p:sldLayoutId id="2147483660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chemeClr val="accent1"/>
          </a:solidFill>
          <a:latin typeface="Segoe UI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accent1"/>
          </a:solidFill>
          <a:latin typeface="Segoe UI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accent1"/>
          </a:solidFill>
          <a:latin typeface="Segoe UI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accent1"/>
          </a:solidFill>
          <a:latin typeface="Segoe UI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accent1"/>
          </a:solidFill>
          <a:latin typeface="Segoe UI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accent1"/>
          </a:solidFill>
          <a:latin typeface="Segoe UI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link.webropolsurveys.com/S/472DEC4D6961862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hyvarila.fi/pages/virtuaali-hyvarila" TargetMode="Externa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Two women sitting on a porch with a goat&#10;&#10;Description automatically generated">
            <a:extLst>
              <a:ext uri="{FF2B5EF4-FFF2-40B4-BE49-F238E27FC236}">
                <a16:creationId xmlns:a16="http://schemas.microsoft.com/office/drawing/2014/main" id="{EC98A444-37ED-D0EC-9191-CA5A481E1F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CD89551F-5577-E956-E696-4205A3487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05445"/>
            <a:ext cx="9144000" cy="994580"/>
          </a:xfrm>
        </p:spPr>
        <p:txBody>
          <a:bodyPr>
            <a:normAutofit/>
          </a:bodyPr>
          <a:lstStyle/>
          <a:p>
            <a:r>
              <a:rPr lang="fi-FI" sz="5400">
                <a:effectLst>
                  <a:outerShdw blurRad="453217" dist="38100" dir="5400000" algn="t" rotWithShape="0">
                    <a:prstClr val="black">
                      <a:alpha val="60033"/>
                    </a:prstClr>
                  </a:outerShdw>
                </a:effectLst>
              </a:rPr>
              <a:t>Maaseutuparlamentti 2024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46125D87-1FDF-14AC-C1F7-2DA87ED75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78815"/>
            <a:ext cx="9144000" cy="1655762"/>
          </a:xfrm>
        </p:spPr>
        <p:txBody>
          <a:bodyPr/>
          <a:lstStyle/>
          <a:p>
            <a:r>
              <a:rPr lang="fi-FI">
                <a:effectLst>
                  <a:outerShdw blurRad="453217" dist="38100" dir="5400000" algn="t" rotWithShape="0">
                    <a:prstClr val="black">
                      <a:alpha val="60033"/>
                    </a:prstClr>
                  </a:outerShdw>
                </a:effectLst>
              </a:rPr>
              <a:t>Suomen suurin ideafestivaali</a:t>
            </a:r>
          </a:p>
        </p:txBody>
      </p:sp>
      <p:pic>
        <p:nvPicPr>
          <p:cNvPr id="10" name="Kuva 9" descr="Kuva, joka sisältää kohteen Grafiikka, graafinen suunnittelu, Fontti, muotoilu&#10;&#10;Kuvaus luotu automaattisesti">
            <a:extLst>
              <a:ext uri="{FF2B5EF4-FFF2-40B4-BE49-F238E27FC236}">
                <a16:creationId xmlns:a16="http://schemas.microsoft.com/office/drawing/2014/main" id="{9E14168A-4BE2-39E3-C565-8D84B80297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278" y="2406959"/>
            <a:ext cx="167640" cy="160396"/>
          </a:xfrm>
          <a:prstGeom prst="rect">
            <a:avLst/>
          </a:prstGeom>
        </p:spPr>
      </p:pic>
      <p:pic>
        <p:nvPicPr>
          <p:cNvPr id="11" name="Kuva 10" descr="Kuva, joka sisältää kohteen Grafiikka, graafinen suunnittelu, Fontti, muotoilu&#10;&#10;Kuvaus luotu automaattisesti">
            <a:extLst>
              <a:ext uri="{FF2B5EF4-FFF2-40B4-BE49-F238E27FC236}">
                <a16:creationId xmlns:a16="http://schemas.microsoft.com/office/drawing/2014/main" id="{F79D349C-2C5F-6A20-01D3-2E5CC93CEE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396" y="2167159"/>
            <a:ext cx="315350" cy="301723"/>
          </a:xfrm>
          <a:prstGeom prst="rect">
            <a:avLst/>
          </a:prstGeom>
        </p:spPr>
      </p:pic>
      <p:pic>
        <p:nvPicPr>
          <p:cNvPr id="12" name="Kuva 11" descr="Kuva, joka sisältää kohteen Grafiikka, graafinen suunnittelu, Fontti, muotoilu&#10;&#10;Kuvaus luotu automaattisesti">
            <a:extLst>
              <a:ext uri="{FF2B5EF4-FFF2-40B4-BE49-F238E27FC236}">
                <a16:creationId xmlns:a16="http://schemas.microsoft.com/office/drawing/2014/main" id="{BE15238A-0D97-61FE-37D3-2F61CC8F4D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224" y="1930192"/>
            <a:ext cx="444891" cy="425666"/>
          </a:xfrm>
          <a:prstGeom prst="rect">
            <a:avLst/>
          </a:prstGeom>
        </p:spPr>
      </p:pic>
      <p:pic>
        <p:nvPicPr>
          <p:cNvPr id="2" name="Picture 132">
            <a:extLst>
              <a:ext uri="{FF2B5EF4-FFF2-40B4-BE49-F238E27FC236}">
                <a16:creationId xmlns:a16="http://schemas.microsoft.com/office/drawing/2014/main" id="{2A90AF39-5F94-8E57-CBFA-471B1DC4D0D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88" y="5604387"/>
            <a:ext cx="1711053" cy="84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04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overalls in a room&#10;&#10;Description automatically generated">
            <a:extLst>
              <a:ext uri="{FF2B5EF4-FFF2-40B4-BE49-F238E27FC236}">
                <a16:creationId xmlns:a16="http://schemas.microsoft.com/office/drawing/2014/main" id="{4C7A261F-BA97-20B2-5AA9-27A109586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3">
            <a:extLst>
              <a:ext uri="{FF2B5EF4-FFF2-40B4-BE49-F238E27FC236}">
                <a16:creationId xmlns:a16="http://schemas.microsoft.com/office/drawing/2014/main" id="{7321D848-A601-47E3-A302-CBBC6E4B086A}"/>
              </a:ext>
            </a:extLst>
          </p:cNvPr>
          <p:cNvSpPr txBox="1">
            <a:spLocks/>
          </p:cNvSpPr>
          <p:nvPr/>
        </p:nvSpPr>
        <p:spPr>
          <a:xfrm>
            <a:off x="1765371" y="3429000"/>
            <a:ext cx="9511862" cy="14690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fi-FI" sz="4800">
                <a:solidFill>
                  <a:schemeClr val="bg1"/>
                </a:solidFill>
              </a:rPr>
              <a:t>Rajoja rikkova </a:t>
            </a:r>
          </a:p>
          <a:p>
            <a:r>
              <a:rPr lang="fi-FI" sz="4800">
                <a:solidFill>
                  <a:schemeClr val="bg1"/>
                </a:solidFill>
              </a:rPr>
              <a:t>yhteisö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F65F9F7-D37C-591C-3639-6A270FE86E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797568">
            <a:off x="8444998" y="893017"/>
            <a:ext cx="1788500" cy="1341375"/>
          </a:xfrm>
          <a:prstGeom prst="rect">
            <a:avLst/>
          </a:prstGeom>
        </p:spPr>
      </p:pic>
      <p:pic>
        <p:nvPicPr>
          <p:cNvPr id="5" name="Picture 132">
            <a:extLst>
              <a:ext uri="{FF2B5EF4-FFF2-40B4-BE49-F238E27FC236}">
                <a16:creationId xmlns:a16="http://schemas.microsoft.com/office/drawing/2014/main" id="{EAC3A245-C118-F07D-E0FB-9908F1DE0B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88" y="5604387"/>
            <a:ext cx="1711053" cy="84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64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1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AD8E0-AE10-736C-744F-F11402FBD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Segoe UI"/>
                <a:cs typeface="Segoe UI"/>
              </a:rPr>
              <a:t>3) </a:t>
            </a:r>
            <a:r>
              <a:rPr lang="en-GB" err="1">
                <a:latin typeface="Segoe UI"/>
                <a:cs typeface="Segoe UI"/>
              </a:rPr>
              <a:t>Uudistava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kulttuuri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F28D6-0C78-791C-F74A-B6B54C1E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537028" cy="44862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2800"/>
              </a:lnSpc>
              <a:buNone/>
            </a:pPr>
            <a:r>
              <a:rPr lang="en-GB" sz="2400" b="1" err="1">
                <a:solidFill>
                  <a:schemeClr val="accent4"/>
                </a:solidFill>
              </a:rPr>
              <a:t>Rajoja</a:t>
            </a:r>
            <a:r>
              <a:rPr lang="en-GB" sz="2400" b="1">
                <a:solidFill>
                  <a:schemeClr val="accent4"/>
                </a:solidFill>
              </a:rPr>
              <a:t> </a:t>
            </a:r>
            <a:r>
              <a:rPr lang="en-GB" sz="2400" b="1" err="1">
                <a:solidFill>
                  <a:schemeClr val="accent4"/>
                </a:solidFill>
              </a:rPr>
              <a:t>rikkova</a:t>
            </a:r>
            <a:r>
              <a:rPr lang="en-GB" sz="2400" b="1">
                <a:solidFill>
                  <a:schemeClr val="accent4"/>
                </a:solidFill>
              </a:rPr>
              <a:t> </a:t>
            </a:r>
            <a:r>
              <a:rPr lang="en-GB" sz="2400" b="1" err="1">
                <a:solidFill>
                  <a:schemeClr val="accent4"/>
                </a:solidFill>
              </a:rPr>
              <a:t>yhteisö</a:t>
            </a:r>
            <a:r>
              <a:rPr lang="en-GB" sz="2400" b="1">
                <a:solidFill>
                  <a:schemeClr val="accent4"/>
                </a:solidFill>
              </a:rPr>
              <a:t> </a:t>
            </a:r>
            <a:r>
              <a:rPr lang="en-GB" sz="2400" b="1" err="1">
                <a:solidFill>
                  <a:schemeClr val="accent4"/>
                </a:solidFill>
              </a:rPr>
              <a:t>kulttuurin</a:t>
            </a:r>
            <a:r>
              <a:rPr lang="en-GB" sz="2400" b="1">
                <a:solidFill>
                  <a:schemeClr val="accent4"/>
                </a:solidFill>
              </a:rPr>
              <a:t> </a:t>
            </a:r>
            <a:r>
              <a:rPr lang="en-GB" sz="2400" b="1" err="1">
                <a:solidFill>
                  <a:schemeClr val="accent4"/>
                </a:solidFill>
              </a:rPr>
              <a:t>selkärankana</a:t>
            </a:r>
            <a:endParaRPr lang="en-GB">
              <a:solidFill>
                <a:schemeClr val="accent4"/>
              </a:solidFill>
            </a:endParaRPr>
          </a:p>
          <a:p>
            <a:pPr marL="0" indent="0">
              <a:lnSpc>
                <a:spcPts val="2800"/>
              </a:lnSpc>
              <a:buNone/>
            </a:pPr>
            <a:r>
              <a:rPr lang="en-GB" err="1"/>
              <a:t>Muutos</a:t>
            </a:r>
            <a:r>
              <a:rPr lang="en-GB"/>
              <a:t> </a:t>
            </a:r>
            <a:r>
              <a:rPr lang="en-GB" err="1"/>
              <a:t>vaatii</a:t>
            </a:r>
            <a:r>
              <a:rPr lang="en-GB"/>
              <a:t> </a:t>
            </a:r>
            <a:r>
              <a:rPr lang="en-GB" err="1"/>
              <a:t>liikehdintää</a:t>
            </a:r>
            <a:r>
              <a:rPr lang="en-GB"/>
              <a:t>,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liike</a:t>
            </a:r>
            <a:r>
              <a:rPr lang="en-GB"/>
              <a:t> </a:t>
            </a:r>
            <a:r>
              <a:rPr lang="en-GB" err="1"/>
              <a:t>vaatii</a:t>
            </a:r>
            <a:r>
              <a:rPr lang="en-GB"/>
              <a:t> </a:t>
            </a:r>
            <a:r>
              <a:rPr lang="en-GB" err="1"/>
              <a:t>energiaa</a:t>
            </a:r>
            <a:r>
              <a:rPr lang="en-GB"/>
              <a:t>. </a:t>
            </a:r>
            <a:r>
              <a:rPr lang="en-GB" err="1"/>
              <a:t>Maaseudun</a:t>
            </a:r>
            <a:r>
              <a:rPr lang="en-GB"/>
              <a:t> </a:t>
            </a:r>
            <a:r>
              <a:rPr lang="en-GB" b="1" err="1"/>
              <a:t>paikallisyhteisöjen</a:t>
            </a:r>
            <a:r>
              <a:rPr lang="en-GB" b="1"/>
              <a:t> </a:t>
            </a:r>
            <a:r>
              <a:rPr lang="en-GB" b="1" err="1"/>
              <a:t>muutosenergia</a:t>
            </a:r>
            <a:r>
              <a:rPr lang="en-GB" b="1"/>
              <a:t> </a:t>
            </a:r>
            <a:r>
              <a:rPr lang="en-GB" err="1"/>
              <a:t>tulee</a:t>
            </a:r>
            <a:r>
              <a:rPr lang="en-GB"/>
              <a:t> </a:t>
            </a:r>
            <a:r>
              <a:rPr lang="en-GB" err="1"/>
              <a:t>valjastaa</a:t>
            </a:r>
            <a:r>
              <a:rPr lang="en-GB"/>
              <a:t> </a:t>
            </a:r>
            <a:r>
              <a:rPr lang="en-GB" err="1"/>
              <a:t>toiveikkaan</a:t>
            </a:r>
            <a:r>
              <a:rPr lang="en-GB"/>
              <a:t> </a:t>
            </a:r>
            <a:r>
              <a:rPr lang="en-GB" err="1"/>
              <a:t>tulevaisuuden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elävän</a:t>
            </a:r>
            <a:r>
              <a:rPr lang="en-GB"/>
              <a:t> </a:t>
            </a:r>
            <a:r>
              <a:rPr lang="en-GB" err="1"/>
              <a:t>kulttuurin</a:t>
            </a:r>
            <a:r>
              <a:rPr lang="en-GB"/>
              <a:t> </a:t>
            </a:r>
            <a:r>
              <a:rPr lang="en-GB" err="1"/>
              <a:t>rakentamiseen</a:t>
            </a:r>
            <a:r>
              <a:rPr lang="en-GB"/>
              <a:t>. 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GB" err="1">
                <a:latin typeface="Segoe UI"/>
                <a:cs typeface="Segoe UI"/>
              </a:rPr>
              <a:t>Tarvitsemme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lisää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konkreettisia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keinoja</a:t>
            </a:r>
            <a:r>
              <a:rPr lang="en-GB">
                <a:latin typeface="Segoe UI"/>
                <a:cs typeface="Segoe UI"/>
              </a:rPr>
              <a:t>, </a:t>
            </a:r>
            <a:r>
              <a:rPr lang="en-GB" err="1">
                <a:latin typeface="Segoe UI"/>
                <a:cs typeface="Segoe UI"/>
              </a:rPr>
              <a:t>joilla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voimme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tukea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yhteisöjen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ja</a:t>
            </a:r>
            <a:r>
              <a:rPr lang="en-GB">
                <a:latin typeface="Segoe UI"/>
                <a:cs typeface="Segoe UI"/>
              </a:rPr>
              <a:t> järjestöjen </a:t>
            </a:r>
            <a:r>
              <a:rPr lang="en-GB" err="1">
                <a:latin typeface="Segoe UI"/>
                <a:cs typeface="Segoe UI"/>
              </a:rPr>
              <a:t>toimintaa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paikallisen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kulttuurin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ylläpidossa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ja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kehittämisessä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sekä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sen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valjastamisessa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tulevaisuuden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rakentamiseksi</a:t>
            </a:r>
            <a:r>
              <a:rPr lang="en-GB">
                <a:latin typeface="Segoe UI"/>
                <a:cs typeface="Segoe UI"/>
              </a:rPr>
              <a:t>.</a:t>
            </a:r>
            <a:endParaRPr lang="en-GB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240097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79C9594-2A80-44DF-6877-25A7CB5104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CD89551F-5577-E956-E696-4205A3487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59340"/>
            <a:ext cx="9144000" cy="994580"/>
          </a:xfrm>
        </p:spPr>
        <p:txBody>
          <a:bodyPr>
            <a:normAutofit/>
          </a:bodyPr>
          <a:lstStyle/>
          <a:p>
            <a:r>
              <a:rPr lang="fi-FI" sz="5400">
                <a:effectLst>
                  <a:outerShdw blurRad="598173" dist="38100" dir="5400000" algn="t" rotWithShape="0">
                    <a:prstClr val="black">
                      <a:alpha val="58000"/>
                    </a:prstClr>
                  </a:outerShdw>
                </a:effectLst>
              </a:rPr>
              <a:t>Miten onnistumme?</a:t>
            </a:r>
          </a:p>
        </p:txBody>
      </p:sp>
      <p:pic>
        <p:nvPicPr>
          <p:cNvPr id="13" name="Picture 132">
            <a:extLst>
              <a:ext uri="{FF2B5EF4-FFF2-40B4-BE49-F238E27FC236}">
                <a16:creationId xmlns:a16="http://schemas.microsoft.com/office/drawing/2014/main" id="{473BEB57-F560-D500-2294-3606B454D6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88" y="5604387"/>
            <a:ext cx="1711053" cy="841593"/>
          </a:xfrm>
          <a:prstGeom prst="rect">
            <a:avLst/>
          </a:prstGeom>
          <a:effectLst>
            <a:outerShdw blurRad="533883" dist="38100" dir="5400000" algn="t" rotWithShape="0">
              <a:prstClr val="black">
                <a:alpha val="33000"/>
              </a:prstClr>
            </a:outerShdw>
          </a:effectLst>
        </p:spPr>
      </p:pic>
      <p:pic>
        <p:nvPicPr>
          <p:cNvPr id="2" name="Picture 20">
            <a:extLst>
              <a:ext uri="{FF2B5EF4-FFF2-40B4-BE49-F238E27FC236}">
                <a16:creationId xmlns:a16="http://schemas.microsoft.com/office/drawing/2014/main" id="{CD76FBF1-8AB2-1BA6-2EB4-A3D1C0BA25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1867" y="1225984"/>
            <a:ext cx="703063" cy="672682"/>
          </a:xfrm>
          <a:prstGeom prst="rect">
            <a:avLst/>
          </a:prstGeom>
          <a:effectLst>
            <a:outerShdw blurRad="340356" dist="38100" dir="5400000" algn="t" rotWithShape="0">
              <a:prstClr val="black">
                <a:alpha val="62000"/>
              </a:prstClr>
            </a:outerShdw>
          </a:effectLst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B54E7EB7-2F0B-6867-88D7-F6DC516699B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1787" y="1971818"/>
            <a:ext cx="390080" cy="373224"/>
          </a:xfrm>
          <a:prstGeom prst="rect">
            <a:avLst/>
          </a:prstGeom>
          <a:effectLst>
            <a:outerShdw blurRad="340356" dist="38100" dir="5400000" algn="t" rotWithShape="0">
              <a:prstClr val="black">
                <a:alpha val="62000"/>
              </a:prstClr>
            </a:outerShdw>
          </a:effectLst>
        </p:spPr>
      </p:pic>
      <p:pic>
        <p:nvPicPr>
          <p:cNvPr id="5" name="Picture 20">
            <a:extLst>
              <a:ext uri="{FF2B5EF4-FFF2-40B4-BE49-F238E27FC236}">
                <a16:creationId xmlns:a16="http://schemas.microsoft.com/office/drawing/2014/main" id="{442B47DC-4D22-D289-6845-F2204DDC36E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4646" y="2418194"/>
            <a:ext cx="197141" cy="188622"/>
          </a:xfrm>
          <a:prstGeom prst="rect">
            <a:avLst/>
          </a:prstGeom>
          <a:effectLst>
            <a:outerShdw blurRad="340356" dist="38100" dir="5400000" algn="t" rotWithShape="0">
              <a:prstClr val="black">
                <a:alpha val="6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9935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AD8E0-AE10-736C-744F-F11402FBD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143744" cy="1293857"/>
          </a:xfrm>
        </p:spPr>
        <p:txBody>
          <a:bodyPr>
            <a:normAutofit/>
          </a:bodyPr>
          <a:lstStyle/>
          <a:p>
            <a:r>
              <a:rPr lang="en-GB" sz="4000"/>
              <a:t>Se, </a:t>
            </a:r>
            <a:r>
              <a:rPr lang="en-GB" sz="4000" err="1"/>
              <a:t>mikä</a:t>
            </a:r>
            <a:r>
              <a:rPr lang="en-GB" sz="4000"/>
              <a:t> </a:t>
            </a:r>
            <a:r>
              <a:rPr lang="en-GB" sz="4000" err="1"/>
              <a:t>tapahtuu</a:t>
            </a:r>
            <a:r>
              <a:rPr lang="en-GB" sz="4000"/>
              <a:t> </a:t>
            </a:r>
            <a:r>
              <a:rPr lang="en-GB" sz="4000" err="1"/>
              <a:t>maaseudulla</a:t>
            </a:r>
            <a:r>
              <a:rPr lang="en-GB" sz="4000"/>
              <a:t>, </a:t>
            </a:r>
            <a:br>
              <a:rPr lang="en-GB" sz="4000"/>
            </a:br>
            <a:r>
              <a:rPr lang="en-GB" sz="4000" err="1"/>
              <a:t>ei</a:t>
            </a:r>
            <a:r>
              <a:rPr lang="en-GB" sz="4000"/>
              <a:t> </a:t>
            </a:r>
            <a:r>
              <a:rPr lang="en-GB" sz="4000" err="1"/>
              <a:t>jää</a:t>
            </a:r>
            <a:r>
              <a:rPr lang="en-GB" sz="4000"/>
              <a:t> </a:t>
            </a:r>
            <a:r>
              <a:rPr lang="en-GB" sz="4000" err="1"/>
              <a:t>maaseudulle</a:t>
            </a:r>
            <a:r>
              <a:rPr lang="en-GB" sz="4000"/>
              <a:t>.</a:t>
            </a:r>
            <a:endParaRPr lang="en-FI" sz="400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206673A-6B84-6CDA-7B4C-EA0843478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4958"/>
            <a:ext cx="8537028" cy="4486275"/>
          </a:xfrm>
        </p:spPr>
        <p:txBody>
          <a:bodyPr>
            <a:normAutofit/>
          </a:bodyPr>
          <a:lstStyle/>
          <a:p>
            <a:pPr marL="0" indent="0">
              <a:lnSpc>
                <a:spcPts val="2800"/>
              </a:lnSpc>
              <a:buNone/>
            </a:pPr>
            <a:r>
              <a:rPr lang="en-GB" err="1"/>
              <a:t>Maaseutuparlamentti</a:t>
            </a:r>
            <a:r>
              <a:rPr lang="en-GB"/>
              <a:t> on </a:t>
            </a:r>
            <a:r>
              <a:rPr lang="en-GB" err="1"/>
              <a:t>Suomen</a:t>
            </a:r>
            <a:r>
              <a:rPr lang="en-GB"/>
              <a:t> </a:t>
            </a:r>
            <a:r>
              <a:rPr lang="en-GB" err="1"/>
              <a:t>suurin</a:t>
            </a:r>
            <a:r>
              <a:rPr lang="en-GB"/>
              <a:t> </a:t>
            </a:r>
            <a:r>
              <a:rPr lang="en-GB" err="1"/>
              <a:t>ideafestivaali</a:t>
            </a:r>
            <a:r>
              <a:rPr lang="en-GB"/>
              <a:t>. </a:t>
            </a:r>
            <a:r>
              <a:rPr lang="en-GB" err="1"/>
              <a:t>Ajankohtaiset</a:t>
            </a:r>
            <a:r>
              <a:rPr lang="en-GB"/>
              <a:t>, </a:t>
            </a:r>
            <a:r>
              <a:rPr lang="en-GB" err="1"/>
              <a:t>innostavat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osallistavat</a:t>
            </a:r>
            <a:r>
              <a:rPr lang="en-GB"/>
              <a:t> </a:t>
            </a:r>
            <a:r>
              <a:rPr lang="en-GB" err="1"/>
              <a:t>sisällöt</a:t>
            </a:r>
            <a:r>
              <a:rPr lang="en-GB"/>
              <a:t> </a:t>
            </a:r>
            <a:r>
              <a:rPr lang="en-GB" err="1"/>
              <a:t>kannustavat</a:t>
            </a:r>
            <a:r>
              <a:rPr lang="en-GB"/>
              <a:t> </a:t>
            </a:r>
            <a:r>
              <a:rPr lang="en-GB" err="1"/>
              <a:t>osallistujia</a:t>
            </a:r>
            <a:r>
              <a:rPr lang="en-GB"/>
              <a:t> </a:t>
            </a:r>
            <a:r>
              <a:rPr lang="en-GB" err="1"/>
              <a:t>ajattelemaan</a:t>
            </a:r>
            <a:r>
              <a:rPr lang="en-GB"/>
              <a:t> </a:t>
            </a:r>
            <a:r>
              <a:rPr lang="en-GB" err="1"/>
              <a:t>isosti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paikallislähtöisesti</a:t>
            </a:r>
            <a:r>
              <a:rPr lang="en-GB"/>
              <a:t>.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GB" err="1"/>
              <a:t>Onnistuminen</a:t>
            </a:r>
            <a:r>
              <a:rPr lang="en-GB"/>
              <a:t> </a:t>
            </a:r>
            <a:r>
              <a:rPr lang="en-GB" err="1"/>
              <a:t>edellyttää</a:t>
            </a:r>
            <a:r>
              <a:rPr lang="en-GB"/>
              <a:t> </a:t>
            </a:r>
            <a:r>
              <a:rPr lang="en-GB" err="1"/>
              <a:t>runsaasti</a:t>
            </a:r>
            <a:r>
              <a:rPr lang="en-GB"/>
              <a:t> </a:t>
            </a:r>
            <a:r>
              <a:rPr lang="en-GB" err="1"/>
              <a:t>ideoita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konkreettisia</a:t>
            </a:r>
            <a:r>
              <a:rPr lang="en-GB"/>
              <a:t> </a:t>
            </a:r>
            <a:r>
              <a:rPr lang="en-GB" err="1"/>
              <a:t>työkaluja</a:t>
            </a:r>
            <a:r>
              <a:rPr lang="en-GB"/>
              <a:t>, </a:t>
            </a:r>
            <a:r>
              <a:rPr lang="en-GB" err="1"/>
              <a:t>mutta</a:t>
            </a:r>
            <a:r>
              <a:rPr lang="en-GB"/>
              <a:t> </a:t>
            </a:r>
            <a:r>
              <a:rPr lang="en-GB" err="1"/>
              <a:t>ennen</a:t>
            </a:r>
            <a:r>
              <a:rPr lang="en-GB"/>
              <a:t> </a:t>
            </a:r>
            <a:r>
              <a:rPr lang="en-GB" err="1"/>
              <a:t>kaikkea</a:t>
            </a:r>
            <a:r>
              <a:rPr lang="en-GB"/>
              <a:t> </a:t>
            </a:r>
            <a:r>
              <a:rPr lang="en-GB" err="1"/>
              <a:t>yhdessä</a:t>
            </a:r>
            <a:r>
              <a:rPr lang="en-GB"/>
              <a:t> </a:t>
            </a:r>
            <a:r>
              <a:rPr lang="en-GB" err="1"/>
              <a:t>tekemistä</a:t>
            </a:r>
            <a:r>
              <a:rPr lang="en-GB"/>
              <a:t>. Eli, </a:t>
            </a:r>
            <a:r>
              <a:rPr lang="en-GB" err="1"/>
              <a:t>tarvitsemme</a:t>
            </a:r>
            <a:r>
              <a:rPr lang="en-GB"/>
              <a:t> </a:t>
            </a:r>
            <a:r>
              <a:rPr lang="en-GB" err="1"/>
              <a:t>teitä</a:t>
            </a:r>
            <a:r>
              <a:rPr lang="en-GB" b="1"/>
              <a:t> </a:t>
            </a:r>
            <a:r>
              <a:rPr lang="en-GB" b="1" err="1"/>
              <a:t>kumppanit</a:t>
            </a:r>
            <a:r>
              <a:rPr lang="en-GB" b="1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b="1" err="1"/>
              <a:t>sisällöntuottajat</a:t>
            </a:r>
            <a:r>
              <a:rPr lang="en-GB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687104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7F04A6C4-9214-088B-F411-BF796310BF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6182" y="0"/>
            <a:ext cx="4430712" cy="6858000"/>
          </a:xfr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EF31B212-8CC5-B01E-ACB3-F6A1286D2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/>
              <a:t>Ideatori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D3C15CB-9F2F-8B67-6359-9F335708B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666456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b="1" err="1">
                <a:solidFill>
                  <a:schemeClr val="accent3"/>
                </a:solidFill>
                <a:latin typeface="Segoe UI"/>
                <a:cs typeface="Segoe UI"/>
              </a:rPr>
              <a:t>Kumppanit</a:t>
            </a:r>
            <a:endParaRPr lang="en-GB" sz="2400">
              <a:solidFill>
                <a:schemeClr val="accent3"/>
              </a:solidFill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GB" err="1">
                <a:latin typeface="Segoe UI"/>
                <a:cs typeface="Segoe UI"/>
              </a:rPr>
              <a:t>Ideatori</a:t>
            </a:r>
            <a:r>
              <a:rPr lang="en-GB">
                <a:latin typeface="Segoe UI"/>
                <a:cs typeface="Segoe UI"/>
              </a:rPr>
              <a:t> on </a:t>
            </a:r>
            <a:r>
              <a:rPr lang="en-GB" err="1">
                <a:latin typeface="Segoe UI"/>
                <a:cs typeface="Segoe UI"/>
              </a:rPr>
              <a:t>Maaseutuparlamentin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sykkivä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sydän</a:t>
            </a:r>
            <a:r>
              <a:rPr lang="en-GB">
                <a:latin typeface="Segoe UI"/>
                <a:cs typeface="Segoe UI"/>
              </a:rPr>
              <a:t>. Se </a:t>
            </a:r>
            <a:r>
              <a:rPr lang="en-GB" err="1">
                <a:latin typeface="Segoe UI"/>
                <a:cs typeface="Segoe UI"/>
              </a:rPr>
              <a:t>toimii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vapaan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ideoinnin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ja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rakentavan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keskustelun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sekä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verkostoitumisen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keskipisteenä</a:t>
            </a:r>
            <a:r>
              <a:rPr lang="en-GB">
                <a:latin typeface="Segoe UI"/>
                <a:cs typeface="Segoe UI"/>
              </a:rPr>
              <a:t>.</a:t>
            </a:r>
          </a:p>
          <a:p>
            <a:pPr marL="0" indent="0">
              <a:buNone/>
            </a:pPr>
            <a:r>
              <a:rPr lang="en-GB">
                <a:latin typeface="Segoe UI"/>
                <a:cs typeface="Segoe UI"/>
              </a:rPr>
              <a:t>Tule </a:t>
            </a:r>
            <a:r>
              <a:rPr lang="en-GB" err="1">
                <a:latin typeface="Segoe UI"/>
                <a:cs typeface="Segoe UI"/>
              </a:rPr>
              <a:t>luomaan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kumppanikeidasta</a:t>
            </a:r>
            <a:r>
              <a:rPr lang="en-GB">
                <a:latin typeface="Segoe UI"/>
                <a:cs typeface="Segoe UI"/>
              </a:rPr>
              <a:t>, </a:t>
            </a:r>
            <a:r>
              <a:rPr lang="en-GB" err="1">
                <a:latin typeface="Segoe UI"/>
                <a:cs typeface="Segoe UI"/>
              </a:rPr>
              <a:t>jossa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oma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organisaatiosi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pääsee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tuomaan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esille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ja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keskusteluttamaan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teille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tärkeitä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teemoja</a:t>
            </a:r>
            <a:r>
              <a:rPr lang="en-GB">
                <a:latin typeface="Segoe UI"/>
                <a:cs typeface="Segoe UI"/>
              </a:rPr>
              <a:t>.</a:t>
            </a:r>
          </a:p>
          <a:p>
            <a:pPr marL="0" indent="0">
              <a:buNone/>
            </a:pPr>
            <a:r>
              <a:rPr lang="en-GB" b="1" err="1">
                <a:latin typeface="Segoe UI"/>
                <a:cs typeface="Segoe UI"/>
              </a:rPr>
              <a:t>Kumppanipaikkoja</a:t>
            </a:r>
            <a:r>
              <a:rPr lang="en-GB" b="1">
                <a:latin typeface="Segoe UI"/>
                <a:cs typeface="Segoe UI"/>
              </a:rPr>
              <a:t> on </a:t>
            </a:r>
            <a:r>
              <a:rPr lang="en-GB" b="1" err="1">
                <a:latin typeface="Segoe UI"/>
                <a:cs typeface="Segoe UI"/>
              </a:rPr>
              <a:t>rajoitetusti</a:t>
            </a:r>
            <a:r>
              <a:rPr lang="en-GB" b="1">
                <a:latin typeface="Segoe UI"/>
                <a:cs typeface="Segoe UI"/>
              </a:rPr>
              <a:t>, </a:t>
            </a:r>
            <a:r>
              <a:rPr lang="en-GB" b="1" err="1">
                <a:latin typeface="Segoe UI"/>
                <a:cs typeface="Segoe UI"/>
              </a:rPr>
              <a:t>joten</a:t>
            </a:r>
            <a:r>
              <a:rPr lang="en-GB" b="1">
                <a:latin typeface="Segoe UI"/>
                <a:cs typeface="Segoe UI"/>
              </a:rPr>
              <a:t> </a:t>
            </a:r>
            <a:r>
              <a:rPr lang="en-GB" b="1" err="1">
                <a:latin typeface="Segoe UI"/>
                <a:cs typeface="Segoe UI"/>
              </a:rPr>
              <a:t>toimi</a:t>
            </a:r>
            <a:r>
              <a:rPr lang="en-GB" b="1">
                <a:latin typeface="Segoe UI"/>
                <a:cs typeface="Segoe UI"/>
              </a:rPr>
              <a:t> </a:t>
            </a:r>
            <a:r>
              <a:rPr lang="en-GB" b="1" err="1">
                <a:latin typeface="Segoe UI"/>
                <a:cs typeface="Segoe UI"/>
              </a:rPr>
              <a:t>nyt</a:t>
            </a:r>
            <a:r>
              <a:rPr lang="en-GB" b="1">
                <a:latin typeface="Segoe UI"/>
                <a:cs typeface="Segoe UI"/>
              </a:rPr>
              <a:t>, </a:t>
            </a:r>
            <a:r>
              <a:rPr lang="en-GB" b="1" err="1">
                <a:latin typeface="Segoe UI"/>
                <a:cs typeface="Segoe UI"/>
              </a:rPr>
              <a:t>jos</a:t>
            </a:r>
            <a:r>
              <a:rPr lang="en-GB" b="1">
                <a:latin typeface="Segoe UI"/>
                <a:cs typeface="Segoe UI"/>
              </a:rPr>
              <a:t> </a:t>
            </a:r>
            <a:r>
              <a:rPr lang="en-GB" b="1" err="1">
                <a:latin typeface="Segoe UI"/>
                <a:cs typeface="Segoe UI"/>
              </a:rPr>
              <a:t>haluat</a:t>
            </a:r>
            <a:r>
              <a:rPr lang="en-GB" b="1">
                <a:latin typeface="Segoe UI"/>
                <a:cs typeface="Segoe UI"/>
              </a:rPr>
              <a:t> </a:t>
            </a:r>
            <a:r>
              <a:rPr lang="en-GB" b="1" err="1">
                <a:latin typeface="Segoe UI"/>
                <a:cs typeface="Segoe UI"/>
              </a:rPr>
              <a:t>mukaan</a:t>
            </a:r>
            <a:r>
              <a:rPr lang="en-GB" b="1">
                <a:latin typeface="Segoe UI"/>
                <a:cs typeface="Segoe UI"/>
              </a:rPr>
              <a:t>!</a:t>
            </a:r>
            <a:endParaRPr lang="en-GB" b="1"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GB"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GB"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fi-FI">
              <a:cs typeface="Segoe UI" panose="020B0502040204020203" pitchFamily="34" charset="0"/>
            </a:endParaRP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A8E0A265-C8A1-E1C6-6B1C-6C5829ED22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51280" y="359188"/>
            <a:ext cx="402289" cy="4709373"/>
          </a:xfr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51537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7F04A6C4-9214-088B-F411-BF796310BF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6182" y="0"/>
            <a:ext cx="4430712" cy="6858000"/>
          </a:xfr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EF31B212-8CC5-B01E-ACB3-F6A1286D2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/>
              <a:t>Keskustelut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D3C15CB-9F2F-8B67-6359-9F335708B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666456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err="1">
                <a:solidFill>
                  <a:schemeClr val="accent3"/>
                </a:solidFill>
              </a:rPr>
              <a:t>Havahdu</a:t>
            </a:r>
            <a:r>
              <a:rPr lang="en-GB" sz="2400" b="1">
                <a:solidFill>
                  <a:schemeClr val="accent3"/>
                </a:solidFill>
              </a:rPr>
              <a:t>, </a:t>
            </a:r>
            <a:r>
              <a:rPr lang="en-GB" sz="2400" b="1" err="1">
                <a:solidFill>
                  <a:schemeClr val="accent3"/>
                </a:solidFill>
              </a:rPr>
              <a:t>innostu</a:t>
            </a:r>
            <a:r>
              <a:rPr lang="en-GB" sz="2400" b="1">
                <a:solidFill>
                  <a:schemeClr val="accent3"/>
                </a:solidFill>
              </a:rPr>
              <a:t> </a:t>
            </a:r>
            <a:r>
              <a:rPr lang="en-GB" sz="2400" b="1" err="1">
                <a:solidFill>
                  <a:schemeClr val="accent3"/>
                </a:solidFill>
              </a:rPr>
              <a:t>ja</a:t>
            </a:r>
            <a:r>
              <a:rPr lang="en-GB" sz="2400" b="1">
                <a:solidFill>
                  <a:schemeClr val="accent3"/>
                </a:solidFill>
              </a:rPr>
              <a:t> </a:t>
            </a:r>
            <a:r>
              <a:rPr lang="en-GB" sz="2400" b="1" err="1">
                <a:solidFill>
                  <a:schemeClr val="accent3"/>
                </a:solidFill>
              </a:rPr>
              <a:t>haasta</a:t>
            </a:r>
            <a:r>
              <a:rPr lang="en-GB" sz="2400" b="1">
                <a:solidFill>
                  <a:schemeClr val="accent3"/>
                </a:solidFill>
              </a:rPr>
              <a:t> </a:t>
            </a:r>
          </a:p>
          <a:p>
            <a:pPr marL="0" indent="0">
              <a:buNone/>
            </a:pPr>
            <a:r>
              <a:rPr lang="en-GB" sz="2000" err="1"/>
              <a:t>Yllättävät</a:t>
            </a:r>
            <a:r>
              <a:rPr lang="en-GB" sz="2000"/>
              <a:t> </a:t>
            </a:r>
            <a:r>
              <a:rPr lang="en-GB" sz="2000" err="1"/>
              <a:t>näkökulmat</a:t>
            </a:r>
            <a:r>
              <a:rPr lang="en-GB" sz="2000"/>
              <a:t> </a:t>
            </a:r>
            <a:r>
              <a:rPr lang="en-GB" sz="2000" err="1"/>
              <a:t>ja</a:t>
            </a:r>
            <a:r>
              <a:rPr lang="en-GB" sz="2000"/>
              <a:t> </a:t>
            </a:r>
            <a:r>
              <a:rPr lang="en-GB" sz="2000" err="1"/>
              <a:t>oivaltavat</a:t>
            </a:r>
            <a:r>
              <a:rPr lang="en-GB" sz="2000"/>
              <a:t> </a:t>
            </a:r>
            <a:r>
              <a:rPr lang="en-GB" sz="2000" err="1"/>
              <a:t>keskustelut</a:t>
            </a:r>
            <a:r>
              <a:rPr lang="en-GB" sz="2000"/>
              <a:t> </a:t>
            </a:r>
            <a:r>
              <a:rPr lang="en-GB" sz="2000" err="1"/>
              <a:t>toimivat</a:t>
            </a:r>
            <a:r>
              <a:rPr lang="en-GB" sz="2000"/>
              <a:t> </a:t>
            </a:r>
            <a:r>
              <a:rPr lang="en-GB" sz="2000" err="1"/>
              <a:t>tapahtuman</a:t>
            </a:r>
            <a:r>
              <a:rPr lang="en-GB" sz="2000"/>
              <a:t> </a:t>
            </a:r>
            <a:r>
              <a:rPr lang="en-GB" sz="2000" err="1"/>
              <a:t>selkärankana</a:t>
            </a:r>
            <a:r>
              <a:rPr lang="en-GB"/>
              <a:t>.</a:t>
            </a:r>
          </a:p>
          <a:p>
            <a:pPr marL="0" indent="0">
              <a:buNone/>
            </a:pPr>
            <a:r>
              <a:rPr lang="en-GB" err="1"/>
              <a:t>Tapahtuman</a:t>
            </a:r>
            <a:r>
              <a:rPr lang="en-GB"/>
              <a:t> </a:t>
            </a:r>
            <a:r>
              <a:rPr lang="en-GB" err="1"/>
              <a:t>teemat</a:t>
            </a:r>
            <a:r>
              <a:rPr lang="en-GB"/>
              <a:t> </a:t>
            </a:r>
            <a:r>
              <a:rPr lang="en-GB" err="1"/>
              <a:t>avataan</a:t>
            </a:r>
            <a:r>
              <a:rPr lang="en-GB"/>
              <a:t> </a:t>
            </a:r>
            <a:r>
              <a:rPr lang="en-GB" err="1"/>
              <a:t>esiintymislavan</a:t>
            </a:r>
            <a:r>
              <a:rPr lang="en-GB"/>
              <a:t> </a:t>
            </a:r>
            <a:r>
              <a:rPr lang="en-GB" err="1"/>
              <a:t>pääkeskusteluissa</a:t>
            </a:r>
            <a:r>
              <a:rPr lang="en-GB"/>
              <a:t>, </a:t>
            </a:r>
            <a:r>
              <a:rPr lang="en-GB" err="1"/>
              <a:t>mutta</a:t>
            </a:r>
            <a:r>
              <a:rPr lang="en-GB"/>
              <a:t> </a:t>
            </a:r>
            <a:r>
              <a:rPr lang="en-GB" err="1"/>
              <a:t>rakentavat</a:t>
            </a:r>
            <a:r>
              <a:rPr lang="en-GB"/>
              <a:t> </a:t>
            </a:r>
            <a:r>
              <a:rPr lang="en-GB" err="1"/>
              <a:t>keskustelut</a:t>
            </a:r>
            <a:r>
              <a:rPr lang="en-GB"/>
              <a:t> </a:t>
            </a:r>
            <a:r>
              <a:rPr lang="en-GB" err="1"/>
              <a:t>ovat</a:t>
            </a:r>
            <a:r>
              <a:rPr lang="en-GB"/>
              <a:t> </a:t>
            </a:r>
            <a:r>
              <a:rPr lang="en-GB" err="1"/>
              <a:t>läsnä</a:t>
            </a:r>
            <a:r>
              <a:rPr lang="en-GB"/>
              <a:t> </a:t>
            </a:r>
            <a:r>
              <a:rPr lang="en-GB" err="1"/>
              <a:t>läpi</a:t>
            </a:r>
            <a:r>
              <a:rPr lang="en-GB"/>
              <a:t> </a:t>
            </a:r>
            <a:r>
              <a:rPr lang="en-GB" err="1"/>
              <a:t>tapahtuman</a:t>
            </a:r>
            <a:r>
              <a:rPr lang="en-GB"/>
              <a:t>.</a:t>
            </a:r>
          </a:p>
          <a:p>
            <a:pPr marL="0" indent="0">
              <a:buNone/>
            </a:pPr>
            <a:r>
              <a:rPr lang="en-GB" sz="2000" b="1" err="1"/>
              <a:t>Haluaisitko</a:t>
            </a:r>
            <a:r>
              <a:rPr lang="en-GB" sz="2000" b="1"/>
              <a:t> </a:t>
            </a:r>
            <a:r>
              <a:rPr lang="en-GB" sz="2000" b="1" err="1"/>
              <a:t>järjestää</a:t>
            </a:r>
            <a:r>
              <a:rPr lang="en-GB" sz="2000" b="1"/>
              <a:t> </a:t>
            </a:r>
            <a:r>
              <a:rPr lang="en-GB" sz="2000" b="1" err="1"/>
              <a:t>tapahtumassa</a:t>
            </a:r>
            <a:r>
              <a:rPr lang="en-GB" sz="2000" b="1"/>
              <a:t> </a:t>
            </a:r>
            <a:r>
              <a:rPr lang="en-GB" sz="2000" b="1" err="1"/>
              <a:t>oman</a:t>
            </a:r>
            <a:r>
              <a:rPr lang="en-GB" sz="2000" b="1"/>
              <a:t> </a:t>
            </a:r>
            <a:r>
              <a:rPr lang="en-GB" sz="2000" b="1" err="1"/>
              <a:t>keskustelun</a:t>
            </a:r>
            <a:r>
              <a:rPr lang="en-GB" b="1"/>
              <a:t> </a:t>
            </a:r>
            <a:r>
              <a:rPr lang="en-GB" b="1" err="1"/>
              <a:t>teille</a:t>
            </a:r>
            <a:r>
              <a:rPr lang="en-GB" b="1"/>
              <a:t> </a:t>
            </a:r>
            <a:r>
              <a:rPr lang="en-GB" b="1" err="1"/>
              <a:t>tärkeästä</a:t>
            </a:r>
            <a:r>
              <a:rPr lang="en-GB" b="1"/>
              <a:t> </a:t>
            </a:r>
            <a:r>
              <a:rPr lang="en-GB" b="1" err="1"/>
              <a:t>aiheesta</a:t>
            </a:r>
            <a:r>
              <a:rPr lang="en-GB" sz="2000" b="1"/>
              <a:t>?</a:t>
            </a:r>
          </a:p>
          <a:p>
            <a:pPr marL="0" indent="0">
              <a:buNone/>
            </a:pPr>
            <a:endParaRPr lang="fi-FI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A8E0A265-C8A1-E1C6-6B1C-6C5829ED22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573069" y="-2069819"/>
            <a:ext cx="402289" cy="4709373"/>
          </a:xfr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48384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7F04A6C4-9214-088B-F411-BF796310BF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6182" y="0"/>
            <a:ext cx="4430712" cy="6858000"/>
          </a:xfr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EF31B212-8CC5-B01E-ACB3-F6A1286D2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/>
              <a:t>Työpajat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D3C15CB-9F2F-8B67-6359-9F335708B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666456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b="1" err="1">
                <a:solidFill>
                  <a:schemeClr val="accent3"/>
                </a:solidFill>
              </a:rPr>
              <a:t>Osallistu</a:t>
            </a:r>
            <a:r>
              <a:rPr lang="en-GB" sz="2400" b="1">
                <a:solidFill>
                  <a:schemeClr val="accent3"/>
                </a:solidFill>
              </a:rPr>
              <a:t> </a:t>
            </a:r>
            <a:r>
              <a:rPr lang="en-GB" sz="2400" b="1" err="1">
                <a:solidFill>
                  <a:schemeClr val="accent3"/>
                </a:solidFill>
              </a:rPr>
              <a:t>ja</a:t>
            </a:r>
            <a:r>
              <a:rPr lang="en-GB" sz="2400" b="1">
                <a:solidFill>
                  <a:schemeClr val="accent3"/>
                </a:solidFill>
              </a:rPr>
              <a:t> </a:t>
            </a:r>
            <a:r>
              <a:rPr lang="en-GB" sz="2400" b="1" err="1">
                <a:solidFill>
                  <a:schemeClr val="accent3"/>
                </a:solidFill>
              </a:rPr>
              <a:t>vaikuta</a:t>
            </a:r>
            <a:endParaRPr lang="en-GB" sz="2400" b="1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en-GB" sz="2000" err="1">
                <a:latin typeface="Segoe UI"/>
                <a:cs typeface="Segoe UI"/>
              </a:rPr>
              <a:t>Työpajojen</a:t>
            </a:r>
            <a:r>
              <a:rPr lang="en-GB" sz="2000">
                <a:latin typeface="Segoe UI"/>
                <a:cs typeface="Segoe UI"/>
              </a:rPr>
              <a:t> </a:t>
            </a:r>
            <a:r>
              <a:rPr lang="en-GB" sz="2000" err="1">
                <a:latin typeface="Segoe UI"/>
                <a:cs typeface="Segoe UI"/>
              </a:rPr>
              <a:t>kautta</a:t>
            </a:r>
            <a:r>
              <a:rPr lang="en-GB" sz="2000">
                <a:latin typeface="Segoe UI"/>
                <a:cs typeface="Segoe UI"/>
              </a:rPr>
              <a:t> </a:t>
            </a:r>
            <a:r>
              <a:rPr lang="en-GB" sz="2000" err="1">
                <a:latin typeface="Segoe UI"/>
                <a:cs typeface="Segoe UI"/>
              </a:rPr>
              <a:t>osallistujat</a:t>
            </a:r>
            <a:r>
              <a:rPr lang="en-GB" sz="2000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saavat</a:t>
            </a:r>
            <a:r>
              <a:rPr lang="en-GB" sz="2000">
                <a:latin typeface="Segoe UI"/>
                <a:cs typeface="Segoe UI"/>
              </a:rPr>
              <a:t> </a:t>
            </a:r>
            <a:r>
              <a:rPr lang="en-GB" sz="2000" err="1">
                <a:latin typeface="Segoe UI"/>
                <a:cs typeface="Segoe UI"/>
              </a:rPr>
              <a:t>mahdollisuuden</a:t>
            </a:r>
            <a:r>
              <a:rPr lang="en-GB" sz="2000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oppia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uutta</a:t>
            </a:r>
            <a:r>
              <a:rPr lang="en-GB">
                <a:latin typeface="Segoe UI"/>
                <a:cs typeface="Segoe UI"/>
              </a:rPr>
              <a:t>, </a:t>
            </a:r>
            <a:r>
              <a:rPr lang="en-GB" err="1">
                <a:latin typeface="Segoe UI"/>
                <a:cs typeface="Segoe UI"/>
              </a:rPr>
              <a:t>kehittää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yhdessä</a:t>
            </a:r>
            <a:r>
              <a:rPr lang="en-GB">
                <a:latin typeface="Segoe UI"/>
                <a:cs typeface="Segoe UI"/>
              </a:rPr>
              <a:t>, </a:t>
            </a:r>
            <a:r>
              <a:rPr lang="en-GB" err="1">
                <a:latin typeface="Segoe UI"/>
                <a:cs typeface="Segoe UI"/>
              </a:rPr>
              <a:t>verkostoitua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ja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vaikuttaa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maaseutupoliittisen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julkilausuman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valmisteluun</a:t>
            </a:r>
            <a:r>
              <a:rPr lang="en-GB" sz="2000">
                <a:latin typeface="Segoe UI"/>
                <a:cs typeface="Segoe UI"/>
              </a:rPr>
              <a:t>.</a:t>
            </a:r>
          </a:p>
          <a:p>
            <a:pPr marL="0" indent="0">
              <a:buNone/>
            </a:pPr>
            <a:r>
              <a:rPr lang="en-GB" sz="2000" err="1">
                <a:latin typeface="Segoe UI"/>
                <a:cs typeface="Segoe UI"/>
              </a:rPr>
              <a:t>Työpajat</a:t>
            </a:r>
            <a:r>
              <a:rPr lang="en-GB" sz="2000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ovat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konkreettinen</a:t>
            </a:r>
            <a:r>
              <a:rPr lang="en-GB">
                <a:latin typeface="Segoe UI"/>
                <a:cs typeface="Segoe UI"/>
              </a:rPr>
              <a:t> tapa </a:t>
            </a:r>
            <a:r>
              <a:rPr lang="en-GB" err="1">
                <a:latin typeface="Segoe UI"/>
                <a:cs typeface="Segoe UI"/>
              </a:rPr>
              <a:t>edistää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Maaseutuparlamentin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teemoja</a:t>
            </a:r>
            <a:r>
              <a:rPr lang="en-GB">
                <a:latin typeface="Segoe UI"/>
                <a:cs typeface="Segoe UI"/>
              </a:rPr>
              <a:t>. </a:t>
            </a:r>
            <a:r>
              <a:rPr lang="en-GB" sz="2000">
                <a:latin typeface="Segoe UI"/>
                <a:cs typeface="Segoe UI"/>
              </a:rPr>
              <a:t>Se </a:t>
            </a:r>
            <a:r>
              <a:rPr lang="en-GB" sz="2000" err="1">
                <a:latin typeface="Segoe UI"/>
                <a:cs typeface="Segoe UI"/>
              </a:rPr>
              <a:t>mitä</a:t>
            </a:r>
            <a:r>
              <a:rPr lang="en-GB" sz="2000">
                <a:latin typeface="Segoe UI"/>
                <a:cs typeface="Segoe UI"/>
              </a:rPr>
              <a:t> </a:t>
            </a:r>
            <a:r>
              <a:rPr lang="en-GB" sz="2000" err="1">
                <a:latin typeface="Segoe UI"/>
                <a:cs typeface="Segoe UI"/>
              </a:rPr>
              <a:t>työpajoissa</a:t>
            </a:r>
            <a:r>
              <a:rPr lang="en-GB" sz="2000">
                <a:latin typeface="Segoe UI"/>
                <a:cs typeface="Segoe UI"/>
              </a:rPr>
              <a:t> </a:t>
            </a:r>
            <a:r>
              <a:rPr lang="en-GB" sz="2000" err="1">
                <a:latin typeface="Segoe UI"/>
                <a:cs typeface="Segoe UI"/>
              </a:rPr>
              <a:t>syntyy</a:t>
            </a:r>
            <a:r>
              <a:rPr lang="en-GB" sz="2000">
                <a:latin typeface="Segoe UI"/>
                <a:cs typeface="Segoe UI"/>
              </a:rPr>
              <a:t>, </a:t>
            </a:r>
            <a:r>
              <a:rPr lang="en-GB" sz="2000" err="1">
                <a:latin typeface="Segoe UI"/>
                <a:cs typeface="Segoe UI"/>
              </a:rPr>
              <a:t>jää</a:t>
            </a:r>
            <a:r>
              <a:rPr lang="en-GB" sz="2000">
                <a:latin typeface="Segoe UI"/>
                <a:cs typeface="Segoe UI"/>
              </a:rPr>
              <a:t> </a:t>
            </a:r>
            <a:r>
              <a:rPr lang="en-GB" sz="2000" err="1">
                <a:latin typeface="Segoe UI"/>
                <a:cs typeface="Segoe UI"/>
              </a:rPr>
              <a:t>elämään</a:t>
            </a:r>
            <a:r>
              <a:rPr lang="en-GB" sz="2000">
                <a:latin typeface="Segoe UI"/>
                <a:cs typeface="Segoe UI"/>
              </a:rPr>
              <a:t> </a:t>
            </a:r>
            <a:r>
              <a:rPr lang="en-GB" sz="2000" err="1">
                <a:latin typeface="Segoe UI"/>
                <a:cs typeface="Segoe UI"/>
              </a:rPr>
              <a:t>ja</a:t>
            </a:r>
            <a:r>
              <a:rPr lang="en-GB" sz="2000">
                <a:latin typeface="Segoe UI"/>
                <a:cs typeface="Segoe UI"/>
              </a:rPr>
              <a:t> </a:t>
            </a:r>
            <a:r>
              <a:rPr lang="en-GB" sz="2000" err="1">
                <a:latin typeface="Segoe UI"/>
                <a:cs typeface="Segoe UI"/>
              </a:rPr>
              <a:t>vaikuttamaan</a:t>
            </a:r>
            <a:r>
              <a:rPr lang="en-GB" sz="2000">
                <a:latin typeface="Segoe UI"/>
                <a:cs typeface="Segoe UI"/>
              </a:rPr>
              <a:t> </a:t>
            </a:r>
            <a:r>
              <a:rPr lang="en-GB" sz="2000" err="1">
                <a:latin typeface="Segoe UI"/>
                <a:cs typeface="Segoe UI"/>
              </a:rPr>
              <a:t>tapahtuman</a:t>
            </a:r>
            <a:r>
              <a:rPr lang="en-GB" sz="2000">
                <a:latin typeface="Segoe UI"/>
                <a:cs typeface="Segoe UI"/>
              </a:rPr>
              <a:t> </a:t>
            </a:r>
            <a:r>
              <a:rPr lang="en-GB" sz="2000" err="1">
                <a:latin typeface="Segoe UI"/>
                <a:cs typeface="Segoe UI"/>
              </a:rPr>
              <a:t>jälkeen</a:t>
            </a:r>
            <a:r>
              <a:rPr lang="en-GB" sz="2000">
                <a:latin typeface="Segoe UI"/>
                <a:cs typeface="Segoe UI"/>
              </a:rPr>
              <a:t>.</a:t>
            </a:r>
          </a:p>
          <a:p>
            <a:pPr marL="0" indent="0">
              <a:buNone/>
            </a:pPr>
            <a:r>
              <a:rPr lang="en-GB" b="1" err="1">
                <a:latin typeface="Segoe UI"/>
                <a:cs typeface="Segoe UI"/>
              </a:rPr>
              <a:t>Haluatko</a:t>
            </a:r>
            <a:r>
              <a:rPr lang="en-GB" b="1">
                <a:latin typeface="Segoe UI"/>
                <a:cs typeface="Segoe UI"/>
              </a:rPr>
              <a:t> </a:t>
            </a:r>
            <a:r>
              <a:rPr lang="en-GB" b="1" err="1">
                <a:latin typeface="Segoe UI"/>
                <a:cs typeface="Segoe UI"/>
              </a:rPr>
              <a:t>toteuttaa</a:t>
            </a:r>
            <a:r>
              <a:rPr lang="en-GB" b="1">
                <a:latin typeface="Segoe UI"/>
                <a:cs typeface="Segoe UI"/>
              </a:rPr>
              <a:t> </a:t>
            </a:r>
            <a:r>
              <a:rPr lang="en-GB" b="1" err="1">
                <a:latin typeface="Segoe UI"/>
                <a:cs typeface="Segoe UI"/>
              </a:rPr>
              <a:t>työpajan</a:t>
            </a:r>
            <a:r>
              <a:rPr lang="en-GB" b="1">
                <a:latin typeface="Segoe UI"/>
                <a:cs typeface="Segoe UI"/>
              </a:rPr>
              <a:t> </a:t>
            </a:r>
            <a:r>
              <a:rPr lang="en-GB" b="1" err="1">
                <a:latin typeface="Segoe UI"/>
                <a:cs typeface="Segoe UI"/>
              </a:rPr>
              <a:t>Maaseutuparlamentissa</a:t>
            </a:r>
            <a:r>
              <a:rPr lang="en-GB" b="1">
                <a:latin typeface="Segoe UI"/>
                <a:cs typeface="Segoe UI"/>
              </a:rPr>
              <a:t>? </a:t>
            </a:r>
            <a:r>
              <a:rPr lang="en-GB" b="1" err="1">
                <a:latin typeface="Segoe UI"/>
                <a:cs typeface="Segoe UI"/>
              </a:rPr>
              <a:t>Ilmoittaudu</a:t>
            </a:r>
            <a:r>
              <a:rPr lang="en-GB" b="1">
                <a:latin typeface="Segoe UI"/>
                <a:cs typeface="Segoe UI"/>
              </a:rPr>
              <a:t> </a:t>
            </a:r>
            <a:r>
              <a:rPr lang="en-GB" b="1" err="1">
                <a:latin typeface="Segoe UI"/>
                <a:cs typeface="Segoe UI"/>
              </a:rPr>
              <a:t>mukaan</a:t>
            </a:r>
            <a:r>
              <a:rPr lang="en-GB" b="1">
                <a:latin typeface="Segoe UI"/>
                <a:cs typeface="Segoe UI"/>
              </a:rPr>
              <a:t> </a:t>
            </a:r>
            <a:r>
              <a:rPr lang="en-GB" b="1" err="1">
                <a:latin typeface="Segoe UI"/>
                <a:cs typeface="Segoe UI"/>
              </a:rPr>
              <a:t>nyt</a:t>
            </a:r>
            <a:r>
              <a:rPr lang="en-GB" b="1">
                <a:latin typeface="Segoe UI"/>
                <a:cs typeface="Segoe UI"/>
              </a:rPr>
              <a:t>!</a:t>
            </a:r>
            <a:endParaRPr lang="en-GB" sz="2000" b="1"/>
          </a:p>
          <a:p>
            <a:pPr marL="0" indent="0">
              <a:buNone/>
            </a:pPr>
            <a:endParaRPr lang="en-GB" sz="2000"/>
          </a:p>
          <a:p>
            <a:pPr marL="0" indent="0">
              <a:buNone/>
            </a:pPr>
            <a:endParaRPr lang="fi-FI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A8E0A265-C8A1-E1C6-6B1C-6C5829ED22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528898" y="300822"/>
            <a:ext cx="402289" cy="4709373"/>
          </a:xfr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08417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7F04A6C4-9214-088B-F411-BF796310BF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6182" y="0"/>
            <a:ext cx="4430712" cy="6858000"/>
          </a:xfr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EF31B212-8CC5-B01E-ACB3-F6A1286D2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/>
              <a:t>Retket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D3C15CB-9F2F-8B67-6359-9F335708B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666456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b="1" err="1">
                <a:solidFill>
                  <a:schemeClr val="accent3"/>
                </a:solidFill>
                <a:latin typeface="Segoe UI"/>
                <a:cs typeface="Segoe UI"/>
              </a:rPr>
              <a:t>Koe</a:t>
            </a:r>
            <a:r>
              <a:rPr lang="en-GB" sz="2400" b="1">
                <a:solidFill>
                  <a:schemeClr val="accent3"/>
                </a:solidFill>
                <a:latin typeface="Segoe UI"/>
                <a:cs typeface="Segoe UI"/>
              </a:rPr>
              <a:t> </a:t>
            </a:r>
            <a:r>
              <a:rPr lang="en-GB" sz="2400" b="1" err="1">
                <a:solidFill>
                  <a:schemeClr val="accent3"/>
                </a:solidFill>
                <a:latin typeface="Segoe UI"/>
                <a:cs typeface="Segoe UI"/>
              </a:rPr>
              <a:t>ja</a:t>
            </a:r>
            <a:r>
              <a:rPr lang="en-GB" sz="2400" b="1">
                <a:solidFill>
                  <a:schemeClr val="accent3"/>
                </a:solidFill>
                <a:latin typeface="Segoe UI"/>
                <a:cs typeface="Segoe UI"/>
              </a:rPr>
              <a:t> </a:t>
            </a:r>
            <a:r>
              <a:rPr lang="en-GB" sz="2400" b="1" err="1">
                <a:solidFill>
                  <a:schemeClr val="accent3"/>
                </a:solidFill>
                <a:latin typeface="Segoe UI"/>
                <a:cs typeface="Segoe UI"/>
              </a:rPr>
              <a:t>oivalla</a:t>
            </a:r>
            <a:endParaRPr lang="en-GB" sz="2400" b="1">
              <a:solidFill>
                <a:schemeClr val="accent3"/>
              </a:solidFill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GB" err="1">
                <a:latin typeface="Segoe UI"/>
                <a:cs typeface="Segoe UI"/>
              </a:rPr>
              <a:t>Retket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konkretisoivat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maaseudun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monimuotoisuuden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ja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mahdollisuudet</a:t>
            </a:r>
            <a:r>
              <a:rPr lang="en-GB">
                <a:latin typeface="Segoe UI"/>
                <a:cs typeface="Segoe UI"/>
              </a:rPr>
              <a:t>. Ne </a:t>
            </a:r>
            <a:r>
              <a:rPr lang="en-GB" err="1">
                <a:latin typeface="Segoe UI"/>
                <a:cs typeface="Segoe UI"/>
              </a:rPr>
              <a:t>vievät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osallistujat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arjen</a:t>
            </a:r>
            <a:r>
              <a:rPr lang="en-GB">
                <a:latin typeface="Segoe UI"/>
                <a:cs typeface="Segoe UI"/>
              </a:rPr>
              <a:t>, </a:t>
            </a:r>
            <a:r>
              <a:rPr lang="en-GB" err="1">
                <a:latin typeface="Segoe UI"/>
                <a:cs typeface="Segoe UI"/>
              </a:rPr>
              <a:t>elämän</a:t>
            </a:r>
            <a:r>
              <a:rPr lang="en-GB">
                <a:latin typeface="Segoe UI"/>
                <a:cs typeface="Segoe UI"/>
              </a:rPr>
              <a:t>, </a:t>
            </a:r>
            <a:r>
              <a:rPr lang="en-GB" err="1">
                <a:latin typeface="Segoe UI"/>
                <a:cs typeface="Segoe UI"/>
              </a:rPr>
              <a:t>työn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ja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yrittäjyyden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sekä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kulttuurin</a:t>
            </a:r>
            <a:r>
              <a:rPr lang="en-GB">
                <a:latin typeface="Segoe UI"/>
                <a:cs typeface="Segoe UI"/>
              </a:rPr>
              <a:t> </a:t>
            </a:r>
            <a:r>
              <a:rPr lang="en-GB" err="1">
                <a:latin typeface="Segoe UI"/>
                <a:cs typeface="Segoe UI"/>
              </a:rPr>
              <a:t>keskiöön</a:t>
            </a:r>
            <a:r>
              <a:rPr lang="en-GB">
                <a:latin typeface="Segoe UI"/>
                <a:cs typeface="Segoe UI"/>
              </a:rPr>
              <a:t>.</a:t>
            </a:r>
          </a:p>
          <a:p>
            <a:pPr marL="0" indent="0">
              <a:buNone/>
            </a:pPr>
            <a:endParaRPr lang="en-GB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GB" b="1" err="1">
                <a:latin typeface="Segoe UI"/>
                <a:cs typeface="Segoe UI"/>
              </a:rPr>
              <a:t>Tuliko</a:t>
            </a:r>
            <a:r>
              <a:rPr lang="en-GB" b="1">
                <a:latin typeface="Segoe UI"/>
                <a:cs typeface="Segoe UI"/>
              </a:rPr>
              <a:t> </a:t>
            </a:r>
            <a:r>
              <a:rPr lang="en-GB" b="1" err="1">
                <a:latin typeface="Segoe UI"/>
                <a:cs typeface="Segoe UI"/>
              </a:rPr>
              <a:t>mieleesi</a:t>
            </a:r>
            <a:r>
              <a:rPr lang="en-GB" b="1">
                <a:latin typeface="Segoe UI"/>
                <a:cs typeface="Segoe UI"/>
              </a:rPr>
              <a:t> </a:t>
            </a:r>
            <a:r>
              <a:rPr lang="en-GB" b="1" err="1">
                <a:latin typeface="Segoe UI"/>
                <a:cs typeface="Segoe UI"/>
              </a:rPr>
              <a:t>potentiaalinen</a:t>
            </a:r>
            <a:r>
              <a:rPr lang="en-GB" b="1">
                <a:latin typeface="Segoe UI"/>
                <a:cs typeface="Segoe UI"/>
              </a:rPr>
              <a:t> </a:t>
            </a:r>
            <a:r>
              <a:rPr lang="en-GB" b="1" err="1">
                <a:latin typeface="Segoe UI"/>
                <a:cs typeface="Segoe UI"/>
              </a:rPr>
              <a:t>retkikohde</a:t>
            </a:r>
            <a:r>
              <a:rPr lang="en-GB" b="1">
                <a:latin typeface="Segoe UI"/>
                <a:cs typeface="Segoe UI"/>
              </a:rPr>
              <a:t>? </a:t>
            </a:r>
          </a:p>
          <a:p>
            <a:pPr marL="0" indent="0">
              <a:buNone/>
            </a:pPr>
            <a:r>
              <a:rPr lang="en-GB" i="1" err="1">
                <a:latin typeface="Segoe UI"/>
                <a:cs typeface="Segoe UI"/>
              </a:rPr>
              <a:t>Retkien</a:t>
            </a:r>
            <a:r>
              <a:rPr lang="en-GB" i="1">
                <a:latin typeface="Segoe UI"/>
                <a:cs typeface="Segoe UI"/>
              </a:rPr>
              <a:t> </a:t>
            </a:r>
            <a:r>
              <a:rPr lang="en-GB" i="1" err="1">
                <a:latin typeface="Segoe UI"/>
                <a:cs typeface="Segoe UI"/>
              </a:rPr>
              <a:t>järjestäjinä</a:t>
            </a:r>
            <a:r>
              <a:rPr lang="en-GB" i="1">
                <a:latin typeface="Segoe UI"/>
                <a:cs typeface="Segoe UI"/>
              </a:rPr>
              <a:t> </a:t>
            </a:r>
            <a:r>
              <a:rPr lang="en-GB" i="1" err="1">
                <a:latin typeface="Segoe UI"/>
                <a:cs typeface="Segoe UI"/>
              </a:rPr>
              <a:t>toimivat</a:t>
            </a:r>
            <a:r>
              <a:rPr lang="en-GB" i="1">
                <a:latin typeface="Segoe UI"/>
                <a:cs typeface="Segoe UI"/>
              </a:rPr>
              <a:t> </a:t>
            </a:r>
            <a:r>
              <a:rPr lang="en-GB" b="1" i="1">
                <a:latin typeface="Segoe UI"/>
                <a:cs typeface="Segoe UI"/>
              </a:rPr>
              <a:t>Pikes</a:t>
            </a:r>
            <a:r>
              <a:rPr lang="en-GB" i="1">
                <a:latin typeface="Segoe UI"/>
                <a:cs typeface="Segoe UI"/>
              </a:rPr>
              <a:t> </a:t>
            </a:r>
            <a:r>
              <a:rPr lang="en-GB" i="1" err="1">
                <a:latin typeface="Segoe UI"/>
                <a:cs typeface="Segoe UI"/>
              </a:rPr>
              <a:t>ja</a:t>
            </a:r>
            <a:r>
              <a:rPr lang="en-GB" i="1">
                <a:latin typeface="Segoe UI"/>
                <a:cs typeface="Segoe UI"/>
              </a:rPr>
              <a:t> </a:t>
            </a:r>
            <a:r>
              <a:rPr lang="en-GB" i="1" err="1">
                <a:latin typeface="Segoe UI"/>
                <a:cs typeface="Segoe UI"/>
              </a:rPr>
              <a:t>yhteistyökumppanit</a:t>
            </a:r>
            <a:r>
              <a:rPr lang="en-GB">
                <a:latin typeface="Segoe UI"/>
                <a:cs typeface="Segoe UI"/>
              </a:rPr>
              <a:t>.</a:t>
            </a:r>
            <a:endParaRPr lang="en-GB">
              <a:cs typeface="Segoe UI"/>
            </a:endParaRPr>
          </a:p>
          <a:p>
            <a:pPr marL="0" indent="0">
              <a:buNone/>
            </a:pPr>
            <a:endParaRPr lang="en-GB" sz="2000"/>
          </a:p>
          <a:p>
            <a:pPr marL="0" indent="0">
              <a:buNone/>
            </a:pPr>
            <a:endParaRPr lang="en-GB" sz="2000"/>
          </a:p>
          <a:p>
            <a:pPr marL="0" indent="0">
              <a:buNone/>
            </a:pPr>
            <a:endParaRPr lang="fi-FI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A8E0A265-C8A1-E1C6-6B1C-6C5829ED22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45833" y="1876703"/>
            <a:ext cx="402289" cy="4709373"/>
          </a:xfr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76040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493DB4-7074-AE9B-21E5-B0FD03E95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Ohjelmarunko </a:t>
            </a:r>
          </a:p>
        </p:txBody>
      </p:sp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D12F0077-B927-15AE-8713-280A4F9ECE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2712923"/>
              </p:ext>
            </p:extLst>
          </p:nvPr>
        </p:nvGraphicFramePr>
        <p:xfrm>
          <a:off x="562356" y="1304925"/>
          <a:ext cx="10325100" cy="4130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898">
                  <a:extLst>
                    <a:ext uri="{9D8B030D-6E8A-4147-A177-3AD203B41FA5}">
                      <a16:colId xmlns:a16="http://schemas.microsoft.com/office/drawing/2014/main" val="1068921064"/>
                    </a:ext>
                  </a:extLst>
                </a:gridCol>
                <a:gridCol w="2993221">
                  <a:extLst>
                    <a:ext uri="{9D8B030D-6E8A-4147-A177-3AD203B41FA5}">
                      <a16:colId xmlns:a16="http://schemas.microsoft.com/office/drawing/2014/main" val="1619492533"/>
                    </a:ext>
                  </a:extLst>
                </a:gridCol>
                <a:gridCol w="3147290">
                  <a:extLst>
                    <a:ext uri="{9D8B030D-6E8A-4147-A177-3AD203B41FA5}">
                      <a16:colId xmlns:a16="http://schemas.microsoft.com/office/drawing/2014/main" val="2973941821"/>
                    </a:ext>
                  </a:extLst>
                </a:gridCol>
                <a:gridCol w="2960691">
                  <a:extLst>
                    <a:ext uri="{9D8B030D-6E8A-4147-A177-3AD203B41FA5}">
                      <a16:colId xmlns:a16="http://schemas.microsoft.com/office/drawing/2014/main" val="3992722557"/>
                    </a:ext>
                  </a:extLst>
                </a:gridCol>
              </a:tblGrid>
              <a:tr h="371584">
                <a:tc>
                  <a:txBody>
                    <a:bodyPr/>
                    <a:lstStyle/>
                    <a:p>
                      <a:endParaRPr lang="fi-FI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/>
                        <a:t>Torstai 26.9.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/>
                        <a:t>Perjantai 27.9.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/>
                        <a:t>Lauantai 28.9.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987635"/>
                  </a:ext>
                </a:extLst>
              </a:tr>
              <a:tr h="1219091">
                <a:tc>
                  <a:txBody>
                    <a:bodyPr/>
                    <a:lstStyle/>
                    <a:p>
                      <a:r>
                        <a:rPr lang="fi-FI" sz="1600"/>
                        <a:t>aamupäivä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/>
                        <a:t>Opinto- ja idearetket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/>
                        <a:t>Parlamentin virallinen avaus </a:t>
                      </a:r>
                    </a:p>
                    <a:p>
                      <a:r>
                        <a:rPr lang="fi-FI" sz="1600"/>
                        <a:t>Keynote-alustus ja keskustelu </a:t>
                      </a:r>
                    </a:p>
                    <a:p>
                      <a:r>
                        <a:rPr lang="fi-FI" sz="1600"/>
                        <a:t>Työpajoja </a:t>
                      </a:r>
                    </a:p>
                    <a:p>
                      <a:r>
                        <a:rPr lang="fi-FI" sz="1600"/>
                        <a:t>Ideatori ja kumppanikeitaat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/>
                        <a:t>Aamusohva </a:t>
                      </a:r>
                    </a:p>
                    <a:p>
                      <a:r>
                        <a:rPr lang="fi-FI" sz="1600"/>
                        <a:t>Keynote-alustus ja keskustelu </a:t>
                      </a:r>
                    </a:p>
                    <a:p>
                      <a:r>
                        <a:rPr lang="fi-FI" sz="1600"/>
                        <a:t>Työpajoja </a:t>
                      </a:r>
                    </a:p>
                    <a:p>
                      <a:r>
                        <a:rPr lang="fi-FI" sz="1600"/>
                        <a:t>Ideatori  ja kumppanikeitaat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035238"/>
                  </a:ext>
                </a:extLst>
              </a:tr>
              <a:tr h="1879600">
                <a:tc>
                  <a:txBody>
                    <a:bodyPr/>
                    <a:lstStyle/>
                    <a:p>
                      <a:r>
                        <a:rPr lang="fi-FI" sz="1600"/>
                        <a:t>iltapäivä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/>
                        <a:t>Opinto- ja idearetket jatkuvat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/>
                        <a:t>Työpajoja</a:t>
                      </a:r>
                    </a:p>
                    <a:p>
                      <a:r>
                        <a:rPr lang="fi-FI" sz="1600"/>
                        <a:t>Ideatori ja kumppanikeitaat </a:t>
                      </a:r>
                    </a:p>
                    <a:p>
                      <a:r>
                        <a:rPr lang="fi-FI" sz="1600"/>
                        <a:t>Keynote-alustus ja keskustelu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/>
                        <a:t>Retkien, työpajojen, keskustelujen ja kaikkea kokoavan ideatorin purku: julkilausuma, sitoumukset, yhteiskuntasopimus</a:t>
                      </a:r>
                    </a:p>
                    <a:p>
                      <a:endParaRPr lang="fi-FI" sz="1600"/>
                    </a:p>
                    <a:p>
                      <a:r>
                        <a:rPr lang="fi-FI" sz="1600"/>
                        <a:t>Huipentuma ja päätös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742722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r>
                        <a:rPr lang="fi-FI" sz="1600"/>
                        <a:t>ilta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/>
                        <a:t>Tervetuloatilaisuus ja Karjalaisen kaupparaitin avaus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/>
                        <a:t>Gaala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98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5051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AD8E0-AE10-736C-744F-F11402FBD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err="1"/>
              <a:t>Miten</a:t>
            </a:r>
            <a:r>
              <a:rPr lang="en-GB"/>
              <a:t> </a:t>
            </a:r>
            <a:r>
              <a:rPr lang="en-GB" err="1"/>
              <a:t>pääset</a:t>
            </a:r>
            <a:r>
              <a:rPr lang="en-GB"/>
              <a:t> </a:t>
            </a:r>
            <a:r>
              <a:rPr lang="en-GB" err="1"/>
              <a:t>mukaan</a:t>
            </a:r>
            <a:r>
              <a:rPr lang="en-GB"/>
              <a:t>?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F28D6-0C78-791C-F74A-B6B54C1E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537028" cy="44862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2800"/>
              </a:lnSpc>
              <a:buNone/>
            </a:pPr>
            <a:r>
              <a:rPr lang="en-GB" sz="2400" b="1" dirty="0" err="1"/>
              <a:t>Varmista</a:t>
            </a:r>
            <a:r>
              <a:rPr lang="en-GB" sz="2400" b="1" dirty="0"/>
              <a:t> </a:t>
            </a:r>
            <a:r>
              <a:rPr lang="en-GB" sz="2400" b="1" dirty="0" err="1"/>
              <a:t>paikkasi</a:t>
            </a:r>
            <a:r>
              <a:rPr lang="en-GB" sz="2400" b="1" dirty="0"/>
              <a:t> </a:t>
            </a:r>
            <a:r>
              <a:rPr lang="en-GB" sz="2400" b="1" dirty="0" err="1"/>
              <a:t>nyt</a:t>
            </a:r>
            <a:r>
              <a:rPr lang="en-GB" sz="2400" b="1" dirty="0"/>
              <a:t>! 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GB" dirty="0">
                <a:latin typeface="Segoe UI"/>
                <a:cs typeface="Segoe UI"/>
              </a:rPr>
              <a:t>Jos </a:t>
            </a:r>
            <a:r>
              <a:rPr lang="en-GB" dirty="0" err="1">
                <a:latin typeface="Segoe UI"/>
                <a:cs typeface="Segoe UI"/>
              </a:rPr>
              <a:t>haluat</a:t>
            </a:r>
            <a:r>
              <a:rPr lang="en-GB" dirty="0">
                <a:latin typeface="Segoe UI"/>
                <a:cs typeface="Segoe UI"/>
              </a:rPr>
              <a:t> </a:t>
            </a:r>
            <a:r>
              <a:rPr lang="en-GB" dirty="0" err="1">
                <a:latin typeface="Segoe UI"/>
                <a:cs typeface="Segoe UI"/>
              </a:rPr>
              <a:t>mukaan</a:t>
            </a:r>
            <a:r>
              <a:rPr lang="en-GB" dirty="0">
                <a:latin typeface="Segoe UI"/>
                <a:cs typeface="Segoe UI"/>
              </a:rPr>
              <a:t> </a:t>
            </a:r>
            <a:r>
              <a:rPr lang="en-GB" dirty="0" err="1">
                <a:latin typeface="Segoe UI"/>
                <a:cs typeface="Segoe UI"/>
              </a:rPr>
              <a:t>Maaseutuparlamentin</a:t>
            </a:r>
            <a:r>
              <a:rPr lang="en-GB" dirty="0">
                <a:latin typeface="Segoe UI"/>
                <a:cs typeface="Segoe UI"/>
              </a:rPr>
              <a:t> 2024 </a:t>
            </a:r>
            <a:r>
              <a:rPr lang="en-GB" dirty="0" err="1">
                <a:latin typeface="Segoe UI"/>
                <a:cs typeface="Segoe UI"/>
              </a:rPr>
              <a:t>kumppaniksi</a:t>
            </a:r>
            <a:r>
              <a:rPr lang="en-GB" dirty="0">
                <a:latin typeface="Segoe UI"/>
                <a:cs typeface="Segoe UI"/>
              </a:rPr>
              <a:t> tai </a:t>
            </a:r>
            <a:r>
              <a:rPr lang="en-GB" dirty="0" err="1">
                <a:latin typeface="Segoe UI"/>
                <a:cs typeface="Segoe UI"/>
              </a:rPr>
              <a:t>sisällöntuottajaksi</a:t>
            </a:r>
            <a:r>
              <a:rPr lang="en-GB" dirty="0">
                <a:latin typeface="Segoe UI"/>
                <a:cs typeface="Segoe UI"/>
              </a:rPr>
              <a:t>, </a:t>
            </a:r>
            <a:r>
              <a:rPr lang="en-GB" dirty="0" err="1">
                <a:latin typeface="Segoe UI"/>
                <a:cs typeface="Segoe UI"/>
              </a:rPr>
              <a:t>ilmoittaudu</a:t>
            </a:r>
            <a:r>
              <a:rPr lang="en-GB" dirty="0">
                <a:latin typeface="Segoe UI"/>
                <a:cs typeface="Segoe UI"/>
              </a:rPr>
              <a:t> </a:t>
            </a:r>
            <a:r>
              <a:rPr lang="en-GB" dirty="0" err="1">
                <a:latin typeface="Segoe UI"/>
                <a:cs typeface="Segoe UI"/>
              </a:rPr>
              <a:t>alustavasti</a:t>
            </a:r>
            <a:r>
              <a:rPr lang="en-GB" dirty="0">
                <a:latin typeface="Segoe UI"/>
                <a:cs typeface="Segoe UI"/>
              </a:rPr>
              <a:t> </a:t>
            </a:r>
            <a:r>
              <a:rPr lang="en-GB" dirty="0" err="1">
                <a:latin typeface="Segoe UI"/>
                <a:cs typeface="Segoe UI"/>
              </a:rPr>
              <a:t>mukaan</a:t>
            </a:r>
            <a:r>
              <a:rPr lang="en-GB" dirty="0">
                <a:latin typeface="Segoe UI"/>
                <a:cs typeface="Segoe UI"/>
              </a:rPr>
              <a:t> </a:t>
            </a:r>
            <a:r>
              <a:rPr lang="en-GB" dirty="0" err="1">
                <a:latin typeface="Segoe UI"/>
                <a:cs typeface="Segoe UI"/>
              </a:rPr>
              <a:t>tästä</a:t>
            </a:r>
            <a:r>
              <a:rPr lang="en-GB" dirty="0">
                <a:latin typeface="Segoe UI"/>
                <a:cs typeface="Segoe UI"/>
              </a:rPr>
              <a:t>:</a:t>
            </a:r>
            <a:br>
              <a:rPr lang="en-GB" dirty="0">
                <a:latin typeface="Segoe UI"/>
                <a:cs typeface="Segoe UI"/>
              </a:rPr>
            </a:br>
            <a:r>
              <a:rPr lang="en-GB" dirty="0">
                <a:latin typeface="Segoe UI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GB" dirty="0" err="1">
                <a:latin typeface="Segoe UI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link.webrop</a:t>
            </a:r>
            <a:r>
              <a:rPr lang="en-GB" dirty="0" err="1">
                <a:latin typeface="Segoe UI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</a:t>
            </a:r>
            <a:r>
              <a:rPr lang="en-GB" dirty="0" err="1">
                <a:latin typeface="Segoe UI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surveys.com</a:t>
            </a:r>
            <a:r>
              <a:rPr lang="en-GB" dirty="0">
                <a:latin typeface="Segoe UI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/S/472DEC4D69618620</a:t>
            </a:r>
            <a:endParaRPr lang="en-GB" dirty="0">
              <a:latin typeface="Segoe UI"/>
              <a:cs typeface="Segoe UI"/>
            </a:endParaRPr>
          </a:p>
          <a:p>
            <a:pPr marL="0" indent="0">
              <a:lnSpc>
                <a:spcPts val="2800"/>
              </a:lnSpc>
              <a:buNone/>
            </a:pPr>
            <a:endParaRPr lang="en-GB" dirty="0">
              <a:latin typeface="Segoe UI"/>
              <a:cs typeface="Segoe UI"/>
            </a:endParaRPr>
          </a:p>
          <a:p>
            <a:pPr marL="0" indent="0">
              <a:lnSpc>
                <a:spcPts val="2800"/>
              </a:lnSpc>
              <a:buNone/>
            </a:pPr>
            <a:r>
              <a:rPr lang="en-GB" dirty="0" err="1">
                <a:latin typeface="Segoe UI"/>
                <a:cs typeface="Segoe UI"/>
              </a:rPr>
              <a:t>Voit</a:t>
            </a:r>
            <a:r>
              <a:rPr lang="en-GB" dirty="0">
                <a:latin typeface="Segoe UI"/>
                <a:cs typeface="Segoe UI"/>
              </a:rPr>
              <a:t> </a:t>
            </a:r>
            <a:r>
              <a:rPr lang="en-GB" dirty="0" err="1">
                <a:latin typeface="Segoe UI"/>
                <a:cs typeface="Segoe UI"/>
              </a:rPr>
              <a:t>myös</a:t>
            </a:r>
            <a:r>
              <a:rPr lang="en-GB" dirty="0">
                <a:latin typeface="Segoe UI"/>
                <a:cs typeface="Segoe UI"/>
              </a:rPr>
              <a:t> </a:t>
            </a:r>
            <a:r>
              <a:rPr lang="en-GB" dirty="0" err="1">
                <a:latin typeface="Segoe UI"/>
                <a:cs typeface="Segoe UI"/>
              </a:rPr>
              <a:t>laittaa</a:t>
            </a:r>
            <a:r>
              <a:rPr lang="en-GB" dirty="0">
                <a:latin typeface="Segoe UI"/>
                <a:cs typeface="Segoe UI"/>
              </a:rPr>
              <a:t> </a:t>
            </a:r>
            <a:r>
              <a:rPr lang="en-GB" dirty="0" err="1">
                <a:latin typeface="Segoe UI"/>
                <a:cs typeface="Segoe UI"/>
              </a:rPr>
              <a:t>viestiä</a:t>
            </a:r>
            <a:r>
              <a:rPr lang="en-GB" dirty="0">
                <a:latin typeface="Segoe UI"/>
                <a:cs typeface="Segoe UI"/>
              </a:rPr>
              <a:t> </a:t>
            </a:r>
            <a:r>
              <a:rPr lang="en-GB" dirty="0" err="1">
                <a:latin typeface="Segoe UI"/>
                <a:cs typeface="Segoe UI"/>
              </a:rPr>
              <a:t>osoitteeseen</a:t>
            </a:r>
            <a:r>
              <a:rPr lang="en-GB" dirty="0">
                <a:latin typeface="Segoe UI"/>
                <a:cs typeface="Segoe UI"/>
              </a:rPr>
              <a:t> </a:t>
            </a:r>
            <a:r>
              <a:rPr lang="en-GB" b="1" dirty="0" err="1">
                <a:latin typeface="Segoe UI"/>
                <a:cs typeface="Segoe UI"/>
              </a:rPr>
              <a:t>maaseutuparlamentti</a:t>
            </a:r>
            <a:r>
              <a:rPr lang="en-GB" b="1" dirty="0">
                <a:latin typeface="Segoe UI"/>
                <a:cs typeface="Segoe UI"/>
              </a:rPr>
              <a:t>(at)</a:t>
            </a:r>
            <a:r>
              <a:rPr lang="en-GB" b="1" dirty="0" err="1">
                <a:latin typeface="Segoe UI"/>
                <a:cs typeface="Segoe UI"/>
              </a:rPr>
              <a:t>gov.fi</a:t>
            </a:r>
            <a:endParaRPr lang="en-GB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281527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1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AD8E0-AE10-736C-744F-F11402FBD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err="1"/>
              <a:t>Maaseutuparlamentti</a:t>
            </a:r>
            <a:r>
              <a:rPr lang="en-GB"/>
              <a:t>  - </a:t>
            </a:r>
            <a:r>
              <a:rPr lang="en-GB" err="1"/>
              <a:t>mitä</a:t>
            </a:r>
            <a:r>
              <a:rPr lang="en-GB"/>
              <a:t>, </a:t>
            </a:r>
            <a:r>
              <a:rPr lang="en-GB" err="1"/>
              <a:t>missä</a:t>
            </a:r>
            <a:r>
              <a:rPr lang="en-GB"/>
              <a:t>, </a:t>
            </a:r>
            <a:r>
              <a:rPr lang="en-GB" err="1"/>
              <a:t>milloin</a:t>
            </a:r>
            <a:r>
              <a:rPr lang="en-GB"/>
              <a:t>?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F28D6-0C78-791C-F74A-B6B54C1E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169876" cy="4486275"/>
          </a:xfrm>
        </p:spPr>
        <p:txBody>
          <a:bodyPr/>
          <a:lstStyle/>
          <a:p>
            <a:pPr marL="0" indent="0">
              <a:lnSpc>
                <a:spcPts val="2800"/>
              </a:lnSpc>
              <a:buNone/>
            </a:pPr>
            <a:r>
              <a:rPr lang="en-GB" b="1" err="1"/>
              <a:t>Suomen</a:t>
            </a:r>
            <a:r>
              <a:rPr lang="en-GB" b="1"/>
              <a:t> </a:t>
            </a:r>
            <a:r>
              <a:rPr lang="en-GB" b="1" err="1"/>
              <a:t>suurin</a:t>
            </a:r>
            <a:r>
              <a:rPr lang="en-GB" b="1"/>
              <a:t> </a:t>
            </a:r>
            <a:r>
              <a:rPr lang="en-GB" b="1" err="1"/>
              <a:t>ideafestivaali</a:t>
            </a:r>
            <a:r>
              <a:rPr lang="en-GB" b="1"/>
              <a:t> </a:t>
            </a:r>
            <a:r>
              <a:rPr lang="en-GB" b="1" err="1"/>
              <a:t>ottaa</a:t>
            </a:r>
            <a:r>
              <a:rPr lang="en-GB" b="1"/>
              <a:t> </a:t>
            </a:r>
            <a:r>
              <a:rPr lang="en-GB" b="1" err="1"/>
              <a:t>julkisen</a:t>
            </a:r>
            <a:r>
              <a:rPr lang="en-GB" b="1"/>
              <a:t> </a:t>
            </a:r>
            <a:r>
              <a:rPr lang="en-GB" b="1" err="1"/>
              <a:t>keskustelun</a:t>
            </a:r>
            <a:r>
              <a:rPr lang="en-GB" b="1"/>
              <a:t> </a:t>
            </a:r>
            <a:r>
              <a:rPr lang="en-GB" b="1" err="1"/>
              <a:t>haltuun</a:t>
            </a:r>
            <a:r>
              <a:rPr lang="en-GB" b="1"/>
              <a:t> </a:t>
            </a:r>
            <a:r>
              <a:rPr lang="en-GB" b="1" err="1"/>
              <a:t>jälleen</a:t>
            </a:r>
            <a:r>
              <a:rPr lang="en-GB" b="1"/>
              <a:t> </a:t>
            </a:r>
            <a:r>
              <a:rPr lang="en-GB" b="1" err="1"/>
              <a:t>kerran</a:t>
            </a:r>
            <a:r>
              <a:rPr lang="en-GB" b="1"/>
              <a:t> </a:t>
            </a:r>
            <a:r>
              <a:rPr lang="en-GB" b="1" err="1"/>
              <a:t>syksyllä</a:t>
            </a:r>
            <a:r>
              <a:rPr lang="en-GB" b="1"/>
              <a:t> 2024. 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GB" sz="1800" err="1"/>
              <a:t>Maaseutuparlamentti</a:t>
            </a:r>
            <a:r>
              <a:rPr lang="en-GB" sz="1800"/>
              <a:t> </a:t>
            </a:r>
            <a:r>
              <a:rPr lang="en-GB" sz="1800" err="1"/>
              <a:t>jalkautuu</a:t>
            </a:r>
            <a:r>
              <a:rPr lang="en-GB" sz="1800"/>
              <a:t> </a:t>
            </a:r>
            <a:r>
              <a:rPr lang="en-GB" sz="1800" b="1" err="1"/>
              <a:t>Nurmekseen</a:t>
            </a:r>
            <a:r>
              <a:rPr lang="en-GB" sz="1800" b="1"/>
              <a:t> 26. – 28.9.2024 </a:t>
            </a:r>
            <a:r>
              <a:rPr lang="en-GB" sz="1800" err="1"/>
              <a:t>kooten</a:t>
            </a:r>
            <a:r>
              <a:rPr lang="en-GB" sz="1800"/>
              <a:t> </a:t>
            </a:r>
            <a:r>
              <a:rPr lang="en-GB" sz="1800" err="1"/>
              <a:t>kaikki</a:t>
            </a:r>
            <a:r>
              <a:rPr lang="en-GB" sz="1800"/>
              <a:t> </a:t>
            </a:r>
            <a:r>
              <a:rPr lang="en-GB" sz="1800" err="1"/>
              <a:t>maaseudun</a:t>
            </a:r>
            <a:r>
              <a:rPr lang="en-GB" sz="1800"/>
              <a:t> </a:t>
            </a:r>
            <a:r>
              <a:rPr lang="en-GB" sz="1800" err="1"/>
              <a:t>tulevaisuudesta</a:t>
            </a:r>
            <a:r>
              <a:rPr lang="en-GB" sz="1800"/>
              <a:t> </a:t>
            </a:r>
            <a:r>
              <a:rPr lang="en-GB" sz="1800" err="1"/>
              <a:t>kiinnostuneet</a:t>
            </a:r>
            <a:r>
              <a:rPr lang="en-GB" sz="1800"/>
              <a:t> </a:t>
            </a:r>
            <a:r>
              <a:rPr lang="en-GB" sz="1800" err="1"/>
              <a:t>ihmiset</a:t>
            </a:r>
            <a:r>
              <a:rPr lang="en-GB" sz="1800"/>
              <a:t> </a:t>
            </a:r>
            <a:r>
              <a:rPr lang="en-GB" sz="1800" err="1"/>
              <a:t>kohtaamaan</a:t>
            </a:r>
            <a:r>
              <a:rPr lang="en-GB" sz="1800"/>
              <a:t> </a:t>
            </a:r>
            <a:r>
              <a:rPr lang="en-GB" sz="1800" err="1"/>
              <a:t>sekä</a:t>
            </a:r>
            <a:r>
              <a:rPr lang="en-GB" sz="1800"/>
              <a:t> </a:t>
            </a:r>
            <a:r>
              <a:rPr lang="en-GB" sz="1800" err="1"/>
              <a:t>kasvotusten</a:t>
            </a:r>
            <a:r>
              <a:rPr lang="en-GB" sz="1800"/>
              <a:t> </a:t>
            </a:r>
            <a:r>
              <a:rPr lang="en-GB" sz="1800" err="1"/>
              <a:t>että</a:t>
            </a:r>
            <a:r>
              <a:rPr lang="en-GB" sz="1800"/>
              <a:t> </a:t>
            </a:r>
            <a:r>
              <a:rPr lang="en-GB" sz="1800" err="1"/>
              <a:t>virtuaalisesti</a:t>
            </a:r>
            <a:r>
              <a:rPr lang="en-GB" sz="1800"/>
              <a:t>.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GB" sz="1800" err="1"/>
              <a:t>Virtuaalisena</a:t>
            </a:r>
            <a:r>
              <a:rPr lang="en-GB" sz="1800"/>
              <a:t> </a:t>
            </a:r>
            <a:r>
              <a:rPr lang="en-GB" sz="1800" err="1"/>
              <a:t>järjestetty</a:t>
            </a:r>
            <a:r>
              <a:rPr lang="en-GB" sz="1800"/>
              <a:t> </a:t>
            </a:r>
            <a:r>
              <a:rPr lang="en-GB" sz="1800" err="1"/>
              <a:t>Maaseutuparlamentti</a:t>
            </a:r>
            <a:r>
              <a:rPr lang="en-GB" sz="1800"/>
              <a:t> 2021 </a:t>
            </a:r>
            <a:r>
              <a:rPr lang="en-GB" sz="1800" err="1"/>
              <a:t>sai</a:t>
            </a:r>
            <a:r>
              <a:rPr lang="en-GB" sz="1800"/>
              <a:t> </a:t>
            </a:r>
            <a:r>
              <a:rPr lang="en-GB" sz="1800" err="1"/>
              <a:t>valtavan</a:t>
            </a:r>
            <a:r>
              <a:rPr lang="en-GB" sz="1800"/>
              <a:t> </a:t>
            </a:r>
            <a:r>
              <a:rPr lang="en-GB" sz="1800" err="1"/>
              <a:t>suosion</a:t>
            </a:r>
            <a:r>
              <a:rPr lang="en-GB" sz="1800"/>
              <a:t> </a:t>
            </a:r>
            <a:r>
              <a:rPr lang="en-GB" sz="1800" err="1"/>
              <a:t>ja</a:t>
            </a:r>
            <a:r>
              <a:rPr lang="en-GB" sz="1800"/>
              <a:t> </a:t>
            </a:r>
            <a:r>
              <a:rPr lang="en-GB" sz="1800" err="1"/>
              <a:t>positiivista</a:t>
            </a:r>
            <a:r>
              <a:rPr lang="en-GB" sz="1800"/>
              <a:t> </a:t>
            </a:r>
            <a:r>
              <a:rPr lang="en-GB" sz="1800" err="1"/>
              <a:t>palautetta</a:t>
            </a:r>
            <a:r>
              <a:rPr lang="en-GB" sz="1800"/>
              <a:t>. </a:t>
            </a:r>
            <a:r>
              <a:rPr lang="en-GB" sz="1800" err="1"/>
              <a:t>Uskallamme</a:t>
            </a:r>
            <a:r>
              <a:rPr lang="en-GB" sz="1800"/>
              <a:t> </a:t>
            </a:r>
            <a:r>
              <a:rPr lang="en-GB" sz="1800" err="1"/>
              <a:t>silti</a:t>
            </a:r>
            <a:r>
              <a:rPr lang="en-GB" sz="1800"/>
              <a:t> </a:t>
            </a:r>
            <a:r>
              <a:rPr lang="en-GB" sz="1800" err="1"/>
              <a:t>luvata</a:t>
            </a:r>
            <a:r>
              <a:rPr lang="en-GB" sz="1800"/>
              <a:t>, </a:t>
            </a:r>
            <a:r>
              <a:rPr lang="en-GB" sz="1800" err="1"/>
              <a:t>että</a:t>
            </a:r>
            <a:r>
              <a:rPr lang="en-GB" sz="1800"/>
              <a:t> </a:t>
            </a:r>
            <a:r>
              <a:rPr lang="en-GB" sz="1800" err="1"/>
              <a:t>vuoden</a:t>
            </a:r>
            <a:r>
              <a:rPr lang="en-GB" sz="1800"/>
              <a:t> 2024 </a:t>
            </a:r>
            <a:r>
              <a:rPr lang="en-GB" sz="1800" err="1"/>
              <a:t>tapahtuma</a:t>
            </a:r>
            <a:r>
              <a:rPr lang="en-GB" sz="1800"/>
              <a:t> </a:t>
            </a:r>
            <a:r>
              <a:rPr lang="en-GB" sz="1800" err="1"/>
              <a:t>tulee</a:t>
            </a:r>
            <a:r>
              <a:rPr lang="en-GB" sz="1800"/>
              <a:t> </a:t>
            </a:r>
            <a:r>
              <a:rPr lang="en-GB" sz="1800" err="1"/>
              <a:t>olemaan</a:t>
            </a:r>
            <a:r>
              <a:rPr lang="en-GB" sz="1800"/>
              <a:t> </a:t>
            </a:r>
            <a:r>
              <a:rPr lang="en-GB" sz="1800" err="1"/>
              <a:t>entistä</a:t>
            </a:r>
            <a:r>
              <a:rPr lang="en-GB" sz="1800"/>
              <a:t> </a:t>
            </a:r>
            <a:r>
              <a:rPr lang="en-GB" sz="1800" err="1"/>
              <a:t>isompi</a:t>
            </a:r>
            <a:r>
              <a:rPr lang="en-GB" sz="1800"/>
              <a:t> </a:t>
            </a:r>
            <a:r>
              <a:rPr lang="en-GB" sz="1800" err="1"/>
              <a:t>ja</a:t>
            </a:r>
            <a:r>
              <a:rPr lang="en-GB" sz="1800"/>
              <a:t> </a:t>
            </a:r>
            <a:r>
              <a:rPr lang="en-GB" sz="1800" err="1"/>
              <a:t>vaikuttavampi</a:t>
            </a:r>
            <a:r>
              <a:rPr lang="en-GB" sz="1800"/>
              <a:t>.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GB" sz="1800" err="1"/>
              <a:t>Tulgua</a:t>
            </a:r>
            <a:r>
              <a:rPr lang="en-GB" sz="1800"/>
              <a:t> </a:t>
            </a:r>
            <a:r>
              <a:rPr lang="en-GB" sz="1800" err="1"/>
              <a:t>terveh</a:t>
            </a:r>
            <a:r>
              <a:rPr lang="en-GB" sz="180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755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AD8E0-AE10-736C-744F-F11402FBD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err="1"/>
              <a:t>Matka</a:t>
            </a:r>
            <a:r>
              <a:rPr lang="en-GB"/>
              <a:t> </a:t>
            </a:r>
            <a:r>
              <a:rPr lang="en-GB" err="1"/>
              <a:t>kohti</a:t>
            </a:r>
            <a:r>
              <a:rPr lang="en-GB"/>
              <a:t> </a:t>
            </a:r>
            <a:r>
              <a:rPr lang="en-GB" err="1"/>
              <a:t>Maaseutuparlamenttia</a:t>
            </a:r>
            <a:endParaRPr lang="en-FI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9C967F-6385-3013-4561-B1466590144C}"/>
              </a:ext>
            </a:extLst>
          </p:cNvPr>
          <p:cNvCxnSpPr/>
          <p:nvPr/>
        </p:nvCxnSpPr>
        <p:spPr>
          <a:xfrm>
            <a:off x="630621" y="3121571"/>
            <a:ext cx="109517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AD20C539-63B7-1FE4-F355-5F742BA4721C}"/>
              </a:ext>
            </a:extLst>
          </p:cNvPr>
          <p:cNvSpPr/>
          <p:nvPr/>
        </p:nvSpPr>
        <p:spPr>
          <a:xfrm>
            <a:off x="10889415" y="3029042"/>
            <a:ext cx="185057" cy="18505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AEFDE23-7DC8-905B-31D0-812631D30D01}"/>
              </a:ext>
            </a:extLst>
          </p:cNvPr>
          <p:cNvSpPr txBox="1">
            <a:spLocks/>
          </p:cNvSpPr>
          <p:nvPr/>
        </p:nvSpPr>
        <p:spPr>
          <a:xfrm>
            <a:off x="10109097" y="1885606"/>
            <a:ext cx="1745690" cy="6774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GB" sz="1200" b="0"/>
              <a:t>26. – 28.9.2024</a:t>
            </a:r>
          </a:p>
          <a:p>
            <a:r>
              <a:rPr lang="en-GB" sz="1200" err="1"/>
              <a:t>Maaseutuparlamentti</a:t>
            </a:r>
            <a:endParaRPr lang="en-FI" sz="12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F44CE90-31F3-7AC3-6811-772A1BC2F33C}"/>
              </a:ext>
            </a:extLst>
          </p:cNvPr>
          <p:cNvSpPr txBox="1">
            <a:spLocks/>
          </p:cNvSpPr>
          <p:nvPr/>
        </p:nvSpPr>
        <p:spPr>
          <a:xfrm>
            <a:off x="5543850" y="3699678"/>
            <a:ext cx="1745690" cy="531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GB" sz="1200" b="0"/>
              <a:t>3/2024</a:t>
            </a:r>
          </a:p>
          <a:p>
            <a:r>
              <a:rPr lang="en-GB" sz="1200" err="1"/>
              <a:t>Viestintäsuunnitelma</a:t>
            </a:r>
            <a:endParaRPr lang="en-FI" sz="12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B5F792-DEFF-198B-9D76-AC9DB27E7610}"/>
              </a:ext>
            </a:extLst>
          </p:cNvPr>
          <p:cNvSpPr txBox="1">
            <a:spLocks/>
          </p:cNvSpPr>
          <p:nvPr/>
        </p:nvSpPr>
        <p:spPr>
          <a:xfrm>
            <a:off x="8636530" y="3696414"/>
            <a:ext cx="2124466" cy="531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GB" sz="1200" b="0"/>
              <a:t>6/2024</a:t>
            </a:r>
          </a:p>
          <a:p>
            <a:r>
              <a:rPr lang="en-GB" sz="1200" err="1"/>
              <a:t>Markkinointitoimenpiteet</a:t>
            </a:r>
            <a:endParaRPr lang="en-FI" sz="12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78355F5-64CB-322A-1CC1-A70EC43E2203}"/>
              </a:ext>
            </a:extLst>
          </p:cNvPr>
          <p:cNvSpPr txBox="1">
            <a:spLocks/>
          </p:cNvSpPr>
          <p:nvPr/>
        </p:nvSpPr>
        <p:spPr>
          <a:xfrm>
            <a:off x="337213" y="1919412"/>
            <a:ext cx="1745690" cy="6436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GB" sz="1200" b="0"/>
              <a:t>11/2023</a:t>
            </a:r>
          </a:p>
          <a:p>
            <a:r>
              <a:rPr lang="en-GB" sz="1200" err="1"/>
              <a:t>Ennakkomarkkinointi</a:t>
            </a:r>
            <a:endParaRPr lang="en-FI" sz="12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67E228A-757C-9F10-BBC9-4DAAAD72222D}"/>
              </a:ext>
            </a:extLst>
          </p:cNvPr>
          <p:cNvSpPr txBox="1">
            <a:spLocks/>
          </p:cNvSpPr>
          <p:nvPr/>
        </p:nvSpPr>
        <p:spPr>
          <a:xfrm>
            <a:off x="1885220" y="3699678"/>
            <a:ext cx="1745690" cy="53123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GB" sz="1200" b="0"/>
              <a:t>12/2023</a:t>
            </a:r>
          </a:p>
          <a:p>
            <a:r>
              <a:rPr lang="en-GB" sz="1200" err="1"/>
              <a:t>Alustavat</a:t>
            </a:r>
            <a:r>
              <a:rPr lang="en-GB" sz="1200"/>
              <a:t> </a:t>
            </a:r>
            <a:r>
              <a:rPr lang="en-GB" sz="1200" err="1"/>
              <a:t>kumppani</a:t>
            </a:r>
            <a:r>
              <a:rPr lang="en-GB" sz="1200"/>
              <a:t>-</a:t>
            </a:r>
          </a:p>
          <a:p>
            <a:r>
              <a:rPr lang="en-GB" sz="1200" err="1"/>
              <a:t>ilmoittautumiset</a:t>
            </a:r>
            <a:endParaRPr lang="en-FI" sz="120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469C80D-32A7-29A5-5B8F-DE3C3720C5CE}"/>
              </a:ext>
            </a:extLst>
          </p:cNvPr>
          <p:cNvSpPr txBox="1">
            <a:spLocks/>
          </p:cNvSpPr>
          <p:nvPr/>
        </p:nvSpPr>
        <p:spPr>
          <a:xfrm>
            <a:off x="3576913" y="1891499"/>
            <a:ext cx="1745690" cy="6920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GB" sz="1200" b="0"/>
              <a:t>1/2024</a:t>
            </a:r>
          </a:p>
          <a:p>
            <a:r>
              <a:rPr lang="en-GB" sz="1200" err="1"/>
              <a:t>Sitovat</a:t>
            </a:r>
            <a:r>
              <a:rPr lang="en-GB" sz="1200"/>
              <a:t> </a:t>
            </a:r>
            <a:r>
              <a:rPr lang="en-GB" sz="1200" err="1"/>
              <a:t>kumppani</a:t>
            </a:r>
            <a:r>
              <a:rPr lang="en-GB" sz="1200"/>
              <a:t>- </a:t>
            </a:r>
            <a:r>
              <a:rPr lang="en-GB" sz="1200" err="1"/>
              <a:t>ilmoittautumiset</a:t>
            </a:r>
            <a:endParaRPr lang="en-FI" sz="12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2BC99A0-789E-F7AE-0149-E1BB347990BE}"/>
              </a:ext>
            </a:extLst>
          </p:cNvPr>
          <p:cNvSpPr/>
          <p:nvPr/>
        </p:nvSpPr>
        <p:spPr>
          <a:xfrm>
            <a:off x="1117528" y="3029041"/>
            <a:ext cx="185057" cy="18505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104CFC8-D0AA-279E-74F2-B3B82BC8327F}"/>
              </a:ext>
            </a:extLst>
          </p:cNvPr>
          <p:cNvSpPr/>
          <p:nvPr/>
        </p:nvSpPr>
        <p:spPr>
          <a:xfrm>
            <a:off x="2665537" y="3029038"/>
            <a:ext cx="185057" cy="18505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4842E73-EBF4-AE5C-45A6-45F0DBA8912A}"/>
              </a:ext>
            </a:extLst>
          </p:cNvPr>
          <p:cNvSpPr/>
          <p:nvPr/>
        </p:nvSpPr>
        <p:spPr>
          <a:xfrm>
            <a:off x="4356059" y="3019366"/>
            <a:ext cx="185057" cy="18505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38418D3-C184-F61F-C968-ACAE947DF15C}"/>
              </a:ext>
            </a:extLst>
          </p:cNvPr>
          <p:cNvSpPr/>
          <p:nvPr/>
        </p:nvSpPr>
        <p:spPr>
          <a:xfrm>
            <a:off x="9241813" y="3029038"/>
            <a:ext cx="185057" cy="18505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87D8B9-3777-245F-7C2B-32888EB5E720}"/>
              </a:ext>
            </a:extLst>
          </p:cNvPr>
          <p:cNvSpPr/>
          <p:nvPr/>
        </p:nvSpPr>
        <p:spPr>
          <a:xfrm>
            <a:off x="6324167" y="3029039"/>
            <a:ext cx="185057" cy="18505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4E594C1-42BC-E134-B0E1-CC3B6EF26C7B}"/>
              </a:ext>
            </a:extLst>
          </p:cNvPr>
          <p:cNvSpPr/>
          <p:nvPr/>
        </p:nvSpPr>
        <p:spPr>
          <a:xfrm>
            <a:off x="7962548" y="3029038"/>
            <a:ext cx="185057" cy="18505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C617431-16E2-63D7-5FC0-EA9A526F3DB3}"/>
              </a:ext>
            </a:extLst>
          </p:cNvPr>
          <p:cNvSpPr txBox="1">
            <a:spLocks/>
          </p:cNvSpPr>
          <p:nvPr/>
        </p:nvSpPr>
        <p:spPr>
          <a:xfrm>
            <a:off x="6992842" y="1891498"/>
            <a:ext cx="2124466" cy="6920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GB" sz="1200" b="0"/>
              <a:t>5/2024</a:t>
            </a:r>
          </a:p>
          <a:p>
            <a:r>
              <a:rPr lang="en-GB" sz="1200" err="1"/>
              <a:t>Ilmoittautuminen</a:t>
            </a:r>
            <a:r>
              <a:rPr lang="en-GB" sz="1200"/>
              <a:t> </a:t>
            </a:r>
            <a:r>
              <a:rPr lang="en-GB" sz="1200" err="1"/>
              <a:t>tapahtumaan</a:t>
            </a:r>
            <a:endParaRPr lang="en-GB" sz="1200"/>
          </a:p>
          <a:p>
            <a:endParaRPr lang="en-FI" sz="120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A81EE2-F698-1D42-0029-B3EA988CDDE4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1207839" y="2563019"/>
            <a:ext cx="2219" cy="463134"/>
          </a:xfrm>
          <a:prstGeom prst="line">
            <a:avLst/>
          </a:prstGeom>
          <a:ln w="19050">
            <a:solidFill>
              <a:schemeClr val="accent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4B1545-1988-E48E-47C8-FFC0AC06BB22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2758065" y="3209811"/>
            <a:ext cx="0" cy="489867"/>
          </a:xfrm>
          <a:prstGeom prst="line">
            <a:avLst/>
          </a:prstGeom>
          <a:ln w="19050">
            <a:solidFill>
              <a:schemeClr val="accent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38421E5-5BC2-EA3B-7088-1E36A9841292}"/>
              </a:ext>
            </a:extLst>
          </p:cNvPr>
          <p:cNvCxnSpPr>
            <a:cxnSpLocks/>
            <a:endCxn id="13" idx="2"/>
          </p:cNvCxnSpPr>
          <p:nvPr/>
        </p:nvCxnSpPr>
        <p:spPr>
          <a:xfrm flipH="1" flipV="1">
            <a:off x="4449758" y="2583508"/>
            <a:ext cx="1" cy="44553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3C8F58E-7AC1-CADA-EAF5-D6CCE6B9BDD8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6416695" y="3209811"/>
            <a:ext cx="0" cy="48986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2A59605-6CF9-6165-C0FE-429061380311}"/>
              </a:ext>
            </a:extLst>
          </p:cNvPr>
          <p:cNvCxnSpPr>
            <a:cxnSpLocks/>
            <a:endCxn id="20" idx="2"/>
          </p:cNvCxnSpPr>
          <p:nvPr/>
        </p:nvCxnSpPr>
        <p:spPr>
          <a:xfrm flipH="1" flipV="1">
            <a:off x="8055075" y="2583503"/>
            <a:ext cx="1" cy="44553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85153D5-3073-D446-03D4-AD69818B6D61}"/>
              </a:ext>
            </a:extLst>
          </p:cNvPr>
          <p:cNvCxnSpPr>
            <a:cxnSpLocks/>
          </p:cNvCxnSpPr>
          <p:nvPr/>
        </p:nvCxnSpPr>
        <p:spPr>
          <a:xfrm flipV="1">
            <a:off x="9334341" y="3204423"/>
            <a:ext cx="0" cy="4919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50B47B-8527-5C11-F98C-E6DA759BE005}"/>
              </a:ext>
            </a:extLst>
          </p:cNvPr>
          <p:cNvCxnSpPr>
            <a:cxnSpLocks/>
            <a:endCxn id="8" idx="2"/>
          </p:cNvCxnSpPr>
          <p:nvPr/>
        </p:nvCxnSpPr>
        <p:spPr>
          <a:xfrm flipH="1" flipV="1">
            <a:off x="10981942" y="2563019"/>
            <a:ext cx="1" cy="46313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Kuva 9" descr="Kuva, joka sisältää kohteen Grafiikka, graafinen suunnittelu, Fontti, muotoilu&#10;&#10;Kuvaus luotu automaattisesti">
            <a:extLst>
              <a:ext uri="{FF2B5EF4-FFF2-40B4-BE49-F238E27FC236}">
                <a16:creationId xmlns:a16="http://schemas.microsoft.com/office/drawing/2014/main" id="{24598F3E-A703-B22A-B439-9450EE4F75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9563" y="1561925"/>
            <a:ext cx="167640" cy="160396"/>
          </a:xfrm>
          <a:prstGeom prst="rect">
            <a:avLst/>
          </a:prstGeom>
        </p:spPr>
      </p:pic>
      <p:pic>
        <p:nvPicPr>
          <p:cNvPr id="30" name="Kuva 10" descr="Kuva, joka sisältää kohteen Grafiikka, graafinen suunnittelu, Fontti, muotoilu&#10;&#10;Kuvaus luotu automaattisesti">
            <a:extLst>
              <a:ext uri="{FF2B5EF4-FFF2-40B4-BE49-F238E27FC236}">
                <a16:creationId xmlns:a16="http://schemas.microsoft.com/office/drawing/2014/main" id="{2E1F0A3F-21F5-FA47-8797-23C7AB0B7A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681" y="1322125"/>
            <a:ext cx="315350" cy="301723"/>
          </a:xfrm>
          <a:prstGeom prst="rect">
            <a:avLst/>
          </a:prstGeom>
        </p:spPr>
      </p:pic>
      <p:pic>
        <p:nvPicPr>
          <p:cNvPr id="31" name="Kuva 11" descr="Kuva, joka sisältää kohteen Grafiikka, graafinen suunnittelu, Fontti, muotoilu&#10;&#10;Kuvaus luotu automaattisesti">
            <a:extLst>
              <a:ext uri="{FF2B5EF4-FFF2-40B4-BE49-F238E27FC236}">
                <a16:creationId xmlns:a16="http://schemas.microsoft.com/office/drawing/2014/main" id="{0585D975-D0B3-172C-A5B6-329DEE3993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7509" y="1085158"/>
            <a:ext cx="444891" cy="42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98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AD8E0-AE10-736C-744F-F11402FBD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err="1"/>
              <a:t>Miten</a:t>
            </a:r>
            <a:r>
              <a:rPr lang="en-GB"/>
              <a:t> </a:t>
            </a:r>
            <a:r>
              <a:rPr lang="en-GB" err="1"/>
              <a:t>pysyt</a:t>
            </a:r>
            <a:r>
              <a:rPr lang="en-GB"/>
              <a:t> </a:t>
            </a:r>
            <a:r>
              <a:rPr lang="en-GB" err="1"/>
              <a:t>kartalla</a:t>
            </a:r>
            <a:r>
              <a:rPr lang="en-GB"/>
              <a:t>?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F28D6-0C78-791C-F74A-B6B54C1E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537028" cy="2438634"/>
          </a:xfrm>
        </p:spPr>
        <p:txBody>
          <a:bodyPr>
            <a:normAutofit/>
          </a:bodyPr>
          <a:lstStyle/>
          <a:p>
            <a:pPr marL="0" indent="0">
              <a:lnSpc>
                <a:spcPts val="2800"/>
              </a:lnSpc>
              <a:buNone/>
            </a:pPr>
            <a:r>
              <a:rPr lang="en-GB" err="1"/>
              <a:t>Tilaa</a:t>
            </a:r>
            <a:r>
              <a:rPr lang="en-GB"/>
              <a:t> </a:t>
            </a:r>
            <a:r>
              <a:rPr lang="en-GB" b="1" err="1"/>
              <a:t>Maaseutuparlamentin</a:t>
            </a:r>
            <a:r>
              <a:rPr lang="en-GB" b="1"/>
              <a:t> </a:t>
            </a:r>
            <a:r>
              <a:rPr lang="en-GB" b="1" err="1"/>
              <a:t>uutiskirje</a:t>
            </a:r>
            <a:r>
              <a:rPr lang="en-GB" b="1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pääset</a:t>
            </a:r>
            <a:r>
              <a:rPr lang="en-GB"/>
              <a:t> </a:t>
            </a:r>
            <a:r>
              <a:rPr lang="en-GB" err="1"/>
              <a:t>mukaan</a:t>
            </a:r>
            <a:r>
              <a:rPr lang="en-GB"/>
              <a:t> </a:t>
            </a:r>
            <a:r>
              <a:rPr lang="en-GB" err="1"/>
              <a:t>matkaan</a:t>
            </a:r>
            <a:r>
              <a:rPr lang="en-GB"/>
              <a:t> </a:t>
            </a:r>
            <a:r>
              <a:rPr lang="en-GB" err="1"/>
              <a:t>kohti</a:t>
            </a:r>
            <a:r>
              <a:rPr lang="en-GB"/>
              <a:t> </a:t>
            </a:r>
            <a:r>
              <a:rPr lang="en-GB" err="1"/>
              <a:t>Maaseutuparlamenttia</a:t>
            </a:r>
            <a:r>
              <a:rPr lang="en-GB"/>
              <a:t>. </a:t>
            </a:r>
            <a:r>
              <a:rPr lang="en-GB" err="1"/>
              <a:t>Nostamme</a:t>
            </a:r>
            <a:r>
              <a:rPr lang="en-GB"/>
              <a:t> </a:t>
            </a:r>
            <a:r>
              <a:rPr lang="en-GB" err="1"/>
              <a:t>uutiskirjeeseen</a:t>
            </a:r>
            <a:r>
              <a:rPr lang="en-GB"/>
              <a:t> </a:t>
            </a:r>
            <a:r>
              <a:rPr lang="en-GB" err="1"/>
              <a:t>myös</a:t>
            </a:r>
            <a:r>
              <a:rPr lang="en-GB"/>
              <a:t> </a:t>
            </a:r>
            <a:r>
              <a:rPr lang="en-GB" err="1"/>
              <a:t>kumppaneiden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sisällöntuottajien</a:t>
            </a:r>
            <a:r>
              <a:rPr lang="en-GB"/>
              <a:t> </a:t>
            </a:r>
            <a:r>
              <a:rPr lang="en-GB" err="1"/>
              <a:t>ulostuloja</a:t>
            </a:r>
            <a:r>
              <a:rPr lang="en-GB"/>
              <a:t>. </a:t>
            </a:r>
            <a:r>
              <a:rPr lang="en-GB" err="1"/>
              <a:t>Pidetään</a:t>
            </a:r>
            <a:r>
              <a:rPr lang="en-GB"/>
              <a:t> </a:t>
            </a:r>
            <a:r>
              <a:rPr lang="en-GB" err="1"/>
              <a:t>Maaseutuparlamentti</a:t>
            </a:r>
            <a:r>
              <a:rPr lang="en-GB"/>
              <a:t> </a:t>
            </a:r>
            <a:r>
              <a:rPr lang="en-GB" err="1"/>
              <a:t>mielessä</a:t>
            </a:r>
            <a:r>
              <a:rPr lang="en-GB"/>
              <a:t> </a:t>
            </a:r>
            <a:r>
              <a:rPr lang="en-GB" err="1"/>
              <a:t>läpi</a:t>
            </a:r>
            <a:r>
              <a:rPr lang="en-GB"/>
              <a:t> </a:t>
            </a:r>
            <a:r>
              <a:rPr lang="en-GB" err="1"/>
              <a:t>vuoden</a:t>
            </a:r>
            <a:r>
              <a:rPr lang="en-GB"/>
              <a:t>!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GB" err="1"/>
              <a:t>Mene</a:t>
            </a:r>
            <a:r>
              <a:rPr lang="en-GB"/>
              <a:t> </a:t>
            </a:r>
            <a:r>
              <a:rPr lang="en-GB" err="1"/>
              <a:t>osoitteeseen</a:t>
            </a:r>
            <a:r>
              <a:rPr lang="en-GB"/>
              <a:t> </a:t>
            </a:r>
            <a:r>
              <a:rPr lang="en-GB" err="1"/>
              <a:t>maaseutuparlamentti.fi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suuntaa</a:t>
            </a:r>
            <a:r>
              <a:rPr lang="en-GB"/>
              <a:t> </a:t>
            </a:r>
            <a:r>
              <a:rPr lang="en-GB" err="1"/>
              <a:t>sivuston</a:t>
            </a:r>
            <a:r>
              <a:rPr lang="en-GB"/>
              <a:t> </a:t>
            </a:r>
            <a:r>
              <a:rPr lang="en-GB" err="1"/>
              <a:t>alaosaan</a:t>
            </a:r>
            <a:r>
              <a:rPr lang="en-GB"/>
              <a:t>.</a:t>
            </a:r>
          </a:p>
        </p:txBody>
      </p:sp>
      <p:pic>
        <p:nvPicPr>
          <p:cNvPr id="5" name="Picture 4" descr="A blue square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2191B22C-BECF-5701-501D-6C985384C3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129322"/>
            <a:ext cx="7772400" cy="129357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0F514E4-CFE3-B4DF-3DE9-46A9D48823E6}"/>
              </a:ext>
            </a:extLst>
          </p:cNvPr>
          <p:cNvSpPr/>
          <p:nvPr/>
        </p:nvSpPr>
        <p:spPr>
          <a:xfrm>
            <a:off x="6139543" y="3940628"/>
            <a:ext cx="2580624" cy="131157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13002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082E0446-F2DA-3AFD-ABBE-D61EA9ECBB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/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CD89551F-5577-E956-E696-4205A3487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31710"/>
            <a:ext cx="9144000" cy="994580"/>
          </a:xfrm>
        </p:spPr>
        <p:txBody>
          <a:bodyPr/>
          <a:lstStyle/>
          <a:p>
            <a:r>
              <a:rPr lang="fi-FI"/>
              <a:t>Tervetuloa Nurmekseen!</a:t>
            </a:r>
          </a:p>
        </p:txBody>
      </p:sp>
      <p:pic>
        <p:nvPicPr>
          <p:cNvPr id="10" name="Kuva 9" descr="Kuva, joka sisältää kohteen Grafiikka, graafinen suunnittelu, Fontti, muotoilu&#10;&#10;Kuvaus luotu automaattisesti">
            <a:extLst>
              <a:ext uri="{FF2B5EF4-FFF2-40B4-BE49-F238E27FC236}">
                <a16:creationId xmlns:a16="http://schemas.microsoft.com/office/drawing/2014/main" id="{9E14168A-4BE2-39E3-C565-8D84B80297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278" y="2406959"/>
            <a:ext cx="167640" cy="160396"/>
          </a:xfrm>
          <a:prstGeom prst="rect">
            <a:avLst/>
          </a:prstGeom>
        </p:spPr>
      </p:pic>
      <p:pic>
        <p:nvPicPr>
          <p:cNvPr id="11" name="Kuva 10" descr="Kuva, joka sisältää kohteen Grafiikka, graafinen suunnittelu, Fontti, muotoilu&#10;&#10;Kuvaus luotu automaattisesti">
            <a:extLst>
              <a:ext uri="{FF2B5EF4-FFF2-40B4-BE49-F238E27FC236}">
                <a16:creationId xmlns:a16="http://schemas.microsoft.com/office/drawing/2014/main" id="{F79D349C-2C5F-6A20-01D3-2E5CC93CEE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396" y="2167159"/>
            <a:ext cx="315350" cy="301723"/>
          </a:xfrm>
          <a:prstGeom prst="rect">
            <a:avLst/>
          </a:prstGeom>
        </p:spPr>
      </p:pic>
      <p:pic>
        <p:nvPicPr>
          <p:cNvPr id="12" name="Kuva 11" descr="Kuva, joka sisältää kohteen Grafiikka, graafinen suunnittelu, Fontti, muotoilu&#10;&#10;Kuvaus luotu automaattisesti">
            <a:extLst>
              <a:ext uri="{FF2B5EF4-FFF2-40B4-BE49-F238E27FC236}">
                <a16:creationId xmlns:a16="http://schemas.microsoft.com/office/drawing/2014/main" id="{BE15238A-0D97-61FE-37D3-2F61CC8F4D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224" y="1930192"/>
            <a:ext cx="444891" cy="425666"/>
          </a:xfrm>
          <a:prstGeom prst="rect">
            <a:avLst/>
          </a:prstGeom>
        </p:spPr>
      </p:pic>
      <p:pic>
        <p:nvPicPr>
          <p:cNvPr id="2" name="Picture 132">
            <a:extLst>
              <a:ext uri="{FF2B5EF4-FFF2-40B4-BE49-F238E27FC236}">
                <a16:creationId xmlns:a16="http://schemas.microsoft.com/office/drawing/2014/main" id="{C7F5A746-00A8-A876-9E53-120B43B4AAA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88" y="5604387"/>
            <a:ext cx="1711053" cy="84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91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1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AD8E0-AE10-736C-744F-F11402FBD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I"/>
              <a:t>Nurmes - Kestävän kehityksen (pito)paikka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F28D6-0C78-791C-F74A-B6B54C1E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9840"/>
            <a:ext cx="4292600" cy="447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err="1"/>
              <a:t>Nurmes</a:t>
            </a:r>
            <a:r>
              <a:rPr lang="en-GB" sz="1600"/>
              <a:t> on </a:t>
            </a:r>
            <a:r>
              <a:rPr lang="en-GB" sz="1600" err="1"/>
              <a:t>kaupunki</a:t>
            </a:r>
            <a:r>
              <a:rPr lang="en-GB" sz="1600"/>
              <a:t> </a:t>
            </a:r>
            <a:r>
              <a:rPr lang="en-GB" sz="1600" err="1"/>
              <a:t>Pohjois-Karjalassa</a:t>
            </a:r>
            <a:r>
              <a:rPr lang="en-GB" sz="1600"/>
              <a:t> </a:t>
            </a:r>
            <a:r>
              <a:rPr lang="en-GB" sz="1600" err="1"/>
              <a:t>Pielisen</a:t>
            </a:r>
            <a:r>
              <a:rPr lang="en-GB" sz="1600"/>
              <a:t> </a:t>
            </a:r>
            <a:r>
              <a:rPr lang="en-GB" sz="1600" err="1"/>
              <a:t>rannalla</a:t>
            </a:r>
            <a:r>
              <a:rPr lang="en-GB" sz="1600"/>
              <a:t>, </a:t>
            </a:r>
            <a:r>
              <a:rPr lang="en-GB" sz="1600" err="1"/>
              <a:t>keskellä</a:t>
            </a:r>
            <a:r>
              <a:rPr lang="en-GB" sz="1600"/>
              <a:t> </a:t>
            </a:r>
            <a:r>
              <a:rPr lang="en-GB" sz="1600" err="1"/>
              <a:t>karjalaisia</a:t>
            </a:r>
            <a:r>
              <a:rPr lang="en-GB" sz="1600"/>
              <a:t> </a:t>
            </a:r>
            <a:r>
              <a:rPr lang="en-GB" sz="1600" err="1"/>
              <a:t>vaaramaisemia</a:t>
            </a:r>
            <a:r>
              <a:rPr lang="en-GB" sz="1600"/>
              <a:t>, </a:t>
            </a:r>
            <a:r>
              <a:rPr lang="en-GB" sz="1600" err="1"/>
              <a:t>metsiä</a:t>
            </a:r>
            <a:r>
              <a:rPr lang="en-GB" sz="1600"/>
              <a:t> </a:t>
            </a:r>
            <a:r>
              <a:rPr lang="en-GB" sz="1600" err="1"/>
              <a:t>ja</a:t>
            </a:r>
            <a:r>
              <a:rPr lang="en-GB" sz="1600"/>
              <a:t> </a:t>
            </a:r>
            <a:r>
              <a:rPr lang="en-GB" sz="1600" err="1"/>
              <a:t>vesistöjä</a:t>
            </a:r>
            <a:r>
              <a:rPr lang="en-GB" sz="1600"/>
              <a:t>. </a:t>
            </a:r>
          </a:p>
          <a:p>
            <a:pPr marL="0" indent="0">
              <a:buNone/>
            </a:pPr>
            <a:r>
              <a:rPr lang="en-GB" sz="1600" i="1"/>
              <a:t>“</a:t>
            </a:r>
            <a:r>
              <a:rPr lang="en-GB" sz="1600" i="1" err="1"/>
              <a:t>Optimistinen</a:t>
            </a:r>
            <a:r>
              <a:rPr lang="en-GB" sz="1600" i="1"/>
              <a:t> </a:t>
            </a:r>
            <a:r>
              <a:rPr lang="en-GB" sz="1600" i="1" err="1"/>
              <a:t>yhteishenki</a:t>
            </a:r>
            <a:r>
              <a:rPr lang="en-GB" sz="1600" i="1"/>
              <a:t>, </a:t>
            </a:r>
            <a:r>
              <a:rPr lang="en-GB" sz="1600" i="1" err="1"/>
              <a:t>terve</a:t>
            </a:r>
            <a:r>
              <a:rPr lang="en-GB" sz="1600" i="1"/>
              <a:t> </a:t>
            </a:r>
            <a:r>
              <a:rPr lang="en-GB" sz="1600" i="1" err="1"/>
              <a:t>talous</a:t>
            </a:r>
            <a:r>
              <a:rPr lang="en-GB" sz="1600" i="1"/>
              <a:t> </a:t>
            </a:r>
            <a:r>
              <a:rPr lang="en-GB" sz="1600" i="1" err="1"/>
              <a:t>ja</a:t>
            </a:r>
            <a:r>
              <a:rPr lang="en-GB" sz="1600" i="1"/>
              <a:t> </a:t>
            </a:r>
            <a:r>
              <a:rPr lang="en-GB" sz="1600" i="1" err="1"/>
              <a:t>sitoutuminen</a:t>
            </a:r>
            <a:r>
              <a:rPr lang="en-GB" sz="1600" i="1"/>
              <a:t> </a:t>
            </a:r>
            <a:r>
              <a:rPr lang="en-GB" sz="1600" i="1" err="1"/>
              <a:t>yrityksiin</a:t>
            </a:r>
            <a:r>
              <a:rPr lang="en-GB" sz="1600" i="1"/>
              <a:t>. </a:t>
            </a:r>
            <a:r>
              <a:rPr lang="en-GB" sz="1600" i="1" err="1"/>
              <a:t>Siinäpä</a:t>
            </a:r>
            <a:r>
              <a:rPr lang="en-GB" sz="1600" i="1"/>
              <a:t> </a:t>
            </a:r>
            <a:r>
              <a:rPr lang="en-GB" sz="1600" i="1" err="1"/>
              <a:t>ovat</a:t>
            </a:r>
            <a:r>
              <a:rPr lang="en-GB" sz="1600" i="1"/>
              <a:t> </a:t>
            </a:r>
            <a:r>
              <a:rPr lang="en-GB" sz="1600" i="1" err="1"/>
              <a:t>tekemisemme</a:t>
            </a:r>
            <a:r>
              <a:rPr lang="en-GB" sz="1600" i="1"/>
              <a:t> </a:t>
            </a:r>
            <a:r>
              <a:rPr lang="en-GB" sz="1600" i="1" err="1"/>
              <a:t>vahvuudet</a:t>
            </a:r>
            <a:r>
              <a:rPr lang="en-GB" sz="1600" i="1"/>
              <a:t> </a:t>
            </a:r>
            <a:r>
              <a:rPr lang="en-GB" sz="1600" i="1" err="1"/>
              <a:t>piirakan</a:t>
            </a:r>
            <a:r>
              <a:rPr lang="en-GB" sz="1600" i="1"/>
              <a:t> </a:t>
            </a:r>
            <a:r>
              <a:rPr lang="en-GB" sz="1600" i="1" err="1"/>
              <a:t>kuoressa</a:t>
            </a:r>
            <a:r>
              <a:rPr lang="en-GB" sz="1600" i="1"/>
              <a:t>. </a:t>
            </a:r>
            <a:r>
              <a:rPr lang="en-GB" sz="1600" i="1" err="1"/>
              <a:t>Tehostamalla</a:t>
            </a:r>
            <a:r>
              <a:rPr lang="en-GB" sz="1600" i="1"/>
              <a:t> </a:t>
            </a:r>
            <a:r>
              <a:rPr lang="en-GB" sz="1600" i="1" err="1"/>
              <a:t>ja</a:t>
            </a:r>
            <a:r>
              <a:rPr lang="en-GB" sz="1600" i="1"/>
              <a:t> </a:t>
            </a:r>
            <a:r>
              <a:rPr lang="en-GB" sz="1600" i="1" err="1"/>
              <a:t>monipuolistamalla</a:t>
            </a:r>
            <a:r>
              <a:rPr lang="en-GB" sz="1600" i="1"/>
              <a:t> </a:t>
            </a:r>
            <a:r>
              <a:rPr lang="en-GB" sz="1600" i="1" err="1"/>
              <a:t>maaseutuyrittämistä</a:t>
            </a:r>
            <a:r>
              <a:rPr lang="en-GB" sz="1600" i="1"/>
              <a:t>, </a:t>
            </a:r>
            <a:r>
              <a:rPr lang="en-GB" sz="1600" i="1" err="1"/>
              <a:t>maatilojemme</a:t>
            </a:r>
            <a:r>
              <a:rPr lang="en-GB" sz="1600" i="1"/>
              <a:t> </a:t>
            </a:r>
            <a:r>
              <a:rPr lang="en-GB" sz="1600" i="1" err="1"/>
              <a:t>tulojen</a:t>
            </a:r>
            <a:r>
              <a:rPr lang="en-GB" sz="1600" i="1"/>
              <a:t> </a:t>
            </a:r>
            <a:r>
              <a:rPr lang="en-GB" sz="1600" i="1" err="1"/>
              <a:t>kasvu</a:t>
            </a:r>
            <a:r>
              <a:rPr lang="en-GB" sz="1600" i="1"/>
              <a:t> </a:t>
            </a:r>
            <a:r>
              <a:rPr lang="en-GB" sz="1600" i="1" err="1"/>
              <a:t>onkin</a:t>
            </a:r>
            <a:r>
              <a:rPr lang="en-GB" sz="1600" i="1"/>
              <a:t> </a:t>
            </a:r>
            <a:r>
              <a:rPr lang="en-GB" sz="1600" i="1" err="1"/>
              <a:t>ollut</a:t>
            </a:r>
            <a:r>
              <a:rPr lang="en-GB" sz="1600" i="1"/>
              <a:t> </a:t>
            </a:r>
            <a:r>
              <a:rPr lang="en-GB" sz="1600" i="1" err="1"/>
              <a:t>maakunnan</a:t>
            </a:r>
            <a:r>
              <a:rPr lang="en-GB" sz="1600" i="1"/>
              <a:t> </a:t>
            </a:r>
            <a:r>
              <a:rPr lang="en-GB" sz="1600" i="1" err="1"/>
              <a:t>parhaimmistoa</a:t>
            </a:r>
            <a:r>
              <a:rPr lang="en-GB" sz="1600" i="1"/>
              <a:t>.”</a:t>
            </a:r>
          </a:p>
          <a:p>
            <a:pPr marL="0" indent="0">
              <a:buNone/>
            </a:pPr>
            <a:endParaRPr lang="en-GB" sz="1600" b="1" err="1"/>
          </a:p>
        </p:txBody>
      </p:sp>
      <p:pic>
        <p:nvPicPr>
          <p:cNvPr id="5" name="Picture 4" descr="A person in a scarf outside&#10;&#10;Description automatically generated">
            <a:extLst>
              <a:ext uri="{FF2B5EF4-FFF2-40B4-BE49-F238E27FC236}">
                <a16:creationId xmlns:a16="http://schemas.microsoft.com/office/drawing/2014/main" id="{3607A16C-D4BE-BD95-3D96-7ACA8B148C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9746" y="1819840"/>
            <a:ext cx="4999106" cy="333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63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een field with trees and a lake&#10;&#10;Description automatically generated with medium confidence">
            <a:extLst>
              <a:ext uri="{FF2B5EF4-FFF2-40B4-BE49-F238E27FC236}">
                <a16:creationId xmlns:a16="http://schemas.microsoft.com/office/drawing/2014/main" id="{14FD072E-F5A4-EB03-B15E-E2B93A1E38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CD89551F-5577-E956-E696-4205A3487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788" y="412020"/>
            <a:ext cx="4121512" cy="994580"/>
          </a:xfrm>
        </p:spPr>
        <p:txBody>
          <a:bodyPr>
            <a:noAutofit/>
          </a:bodyPr>
          <a:lstStyle/>
          <a:p>
            <a:pPr algn="l"/>
            <a:r>
              <a:rPr lang="fi-FI" sz="3200">
                <a:effectLst>
                  <a:outerShdw blurRad="465088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Hyvärilän nuoriso- ja matkailukeskus</a:t>
            </a:r>
          </a:p>
        </p:txBody>
      </p:sp>
      <p:pic>
        <p:nvPicPr>
          <p:cNvPr id="2" name="Picture 132">
            <a:extLst>
              <a:ext uri="{FF2B5EF4-FFF2-40B4-BE49-F238E27FC236}">
                <a16:creationId xmlns:a16="http://schemas.microsoft.com/office/drawing/2014/main" id="{C7F5A746-00A8-A876-9E53-120B43B4AA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88" y="5604387"/>
            <a:ext cx="1711053" cy="84159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28C61B6-F064-BAB4-9333-DE7F096842CF}"/>
              </a:ext>
            </a:extLst>
          </p:cNvPr>
          <p:cNvSpPr/>
          <p:nvPr/>
        </p:nvSpPr>
        <p:spPr>
          <a:xfrm>
            <a:off x="660400" y="3060700"/>
            <a:ext cx="2311400" cy="1612900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0B9605E-0BFA-3D05-9AE3-83F42BD6AF0F}"/>
              </a:ext>
            </a:extLst>
          </p:cNvPr>
          <p:cNvSpPr/>
          <p:nvPr/>
        </p:nvSpPr>
        <p:spPr>
          <a:xfrm>
            <a:off x="8656321" y="2711450"/>
            <a:ext cx="1994096" cy="1435100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466F2AA-6119-EC45-1CE5-BA9935C14B9A}"/>
              </a:ext>
            </a:extLst>
          </p:cNvPr>
          <p:cNvSpPr/>
          <p:nvPr/>
        </p:nvSpPr>
        <p:spPr>
          <a:xfrm>
            <a:off x="6878321" y="2368550"/>
            <a:ext cx="1643379" cy="118269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33F443-A474-7ACA-FCD9-4B41465754DA}"/>
              </a:ext>
            </a:extLst>
          </p:cNvPr>
          <p:cNvSpPr/>
          <p:nvPr/>
        </p:nvSpPr>
        <p:spPr>
          <a:xfrm>
            <a:off x="4984947" y="3777942"/>
            <a:ext cx="1822450" cy="131157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3445237-27C7-8951-7EB9-DAC9D016EB45}"/>
              </a:ext>
            </a:extLst>
          </p:cNvPr>
          <p:cNvSpPr txBox="1">
            <a:spLocks/>
          </p:cNvSpPr>
          <p:nvPr/>
        </p:nvSpPr>
        <p:spPr>
          <a:xfrm>
            <a:off x="564788" y="1548692"/>
            <a:ext cx="6026512" cy="1612900"/>
          </a:xfrm>
          <a:prstGeom prst="rect">
            <a:avLst/>
          </a:prstGeom>
          <a:solidFill>
            <a:schemeClr val="accent1">
              <a:alpha val="67173"/>
            </a:schemeClr>
          </a:solidFill>
          <a:effectLst>
            <a:outerShdw blurRad="380752" dist="38100" dir="5400000" algn="t" rotWithShape="0">
              <a:prstClr val="black">
                <a:alpha val="68233"/>
              </a:prstClr>
            </a:outerShdw>
          </a:effectLst>
        </p:spPr>
        <p:txBody>
          <a:bodyPr vert="horz" lIns="180000" tIns="180000" rIns="180000" bIns="18000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GB" sz="1600" err="1"/>
              <a:t>Hyvärilän</a:t>
            </a:r>
            <a:r>
              <a:rPr lang="en-GB" sz="1600"/>
              <a:t> </a:t>
            </a:r>
            <a:r>
              <a:rPr lang="en-GB" sz="1600" err="1"/>
              <a:t>nuoriso</a:t>
            </a:r>
            <a:r>
              <a:rPr lang="en-GB" sz="1600"/>
              <a:t>- </a:t>
            </a:r>
            <a:r>
              <a:rPr lang="en-GB" sz="1600" err="1"/>
              <a:t>ja</a:t>
            </a:r>
            <a:r>
              <a:rPr lang="en-GB" sz="1600"/>
              <a:t> </a:t>
            </a:r>
            <a:r>
              <a:rPr lang="en-GB" sz="1600" err="1"/>
              <a:t>matkailukeskus</a:t>
            </a:r>
            <a:r>
              <a:rPr lang="en-GB" sz="1600"/>
              <a:t> </a:t>
            </a:r>
            <a:r>
              <a:rPr lang="en-GB" sz="1600" err="1"/>
              <a:t>tarjoaa</a:t>
            </a:r>
            <a:r>
              <a:rPr lang="en-GB" sz="1600"/>
              <a:t> </a:t>
            </a:r>
            <a:r>
              <a:rPr lang="en-GB" sz="1600" err="1"/>
              <a:t>monipuoliset</a:t>
            </a:r>
            <a:r>
              <a:rPr lang="en-GB" sz="1600"/>
              <a:t> </a:t>
            </a:r>
            <a:r>
              <a:rPr lang="en-GB" sz="1600" err="1"/>
              <a:t>puitteet</a:t>
            </a:r>
            <a:r>
              <a:rPr lang="en-GB" sz="1600"/>
              <a:t> </a:t>
            </a:r>
            <a:r>
              <a:rPr lang="en-GB" sz="1600" err="1"/>
              <a:t>keskustelujen</a:t>
            </a:r>
            <a:r>
              <a:rPr lang="en-GB" sz="1600"/>
              <a:t>, </a:t>
            </a:r>
            <a:r>
              <a:rPr lang="en-GB" sz="1600" err="1"/>
              <a:t>työpajojen</a:t>
            </a:r>
            <a:r>
              <a:rPr lang="en-GB" sz="1600"/>
              <a:t> </a:t>
            </a:r>
            <a:r>
              <a:rPr lang="en-GB" sz="1600" err="1"/>
              <a:t>ja</a:t>
            </a:r>
            <a:r>
              <a:rPr lang="en-GB" sz="1600"/>
              <a:t> </a:t>
            </a:r>
            <a:r>
              <a:rPr lang="en-GB" sz="1600" err="1"/>
              <a:t>kohtaamisten</a:t>
            </a:r>
            <a:r>
              <a:rPr lang="en-GB" sz="1600"/>
              <a:t> </a:t>
            </a:r>
            <a:r>
              <a:rPr lang="en-GB" sz="1600" err="1"/>
              <a:t>järjestämiselle</a:t>
            </a:r>
            <a:r>
              <a:rPr lang="en-GB" sz="1600"/>
              <a:t>. </a:t>
            </a:r>
            <a:r>
              <a:rPr lang="en-GB" sz="1600" err="1"/>
              <a:t>Matkaa</a:t>
            </a:r>
            <a:r>
              <a:rPr lang="en-GB" sz="1600"/>
              <a:t> </a:t>
            </a:r>
            <a:r>
              <a:rPr lang="en-GB" sz="1600" err="1"/>
              <a:t>Nurmeksen</a:t>
            </a:r>
            <a:r>
              <a:rPr lang="en-GB" sz="1600"/>
              <a:t> </a:t>
            </a:r>
            <a:r>
              <a:rPr lang="en-GB" sz="1600" err="1"/>
              <a:t>keskustaan</a:t>
            </a:r>
            <a:r>
              <a:rPr lang="en-GB" sz="1600"/>
              <a:t> on 3 </a:t>
            </a:r>
            <a:r>
              <a:rPr lang="en-GB" sz="1600" err="1"/>
              <a:t>kilometriä</a:t>
            </a:r>
            <a:r>
              <a:rPr lang="en-GB" sz="1600"/>
              <a:t> </a:t>
            </a:r>
            <a:r>
              <a:rPr lang="en-GB" sz="1600" err="1"/>
              <a:t>ja</a:t>
            </a:r>
            <a:r>
              <a:rPr lang="en-GB" sz="1600"/>
              <a:t> </a:t>
            </a:r>
            <a:r>
              <a:rPr lang="en-GB" sz="1600" err="1"/>
              <a:t>rantaa</a:t>
            </a:r>
            <a:r>
              <a:rPr lang="en-GB" sz="1600"/>
              <a:t> </a:t>
            </a:r>
            <a:r>
              <a:rPr lang="en-GB" sz="1600" err="1"/>
              <a:t>pitkin</a:t>
            </a:r>
            <a:r>
              <a:rPr lang="en-GB" sz="1600"/>
              <a:t> </a:t>
            </a:r>
            <a:r>
              <a:rPr lang="en-GB" sz="1600" err="1"/>
              <a:t>pääsee</a:t>
            </a:r>
            <a:r>
              <a:rPr lang="en-GB" sz="1600"/>
              <a:t> </a:t>
            </a:r>
            <a:r>
              <a:rPr lang="en-GB" sz="1600" err="1"/>
              <a:t>kävellen</a:t>
            </a:r>
            <a:r>
              <a:rPr lang="en-GB" sz="1600"/>
              <a:t> Break </a:t>
            </a:r>
            <a:r>
              <a:rPr lang="en-GB" sz="1600" err="1"/>
              <a:t>Sokos</a:t>
            </a:r>
            <a:r>
              <a:rPr lang="en-GB" sz="1600"/>
              <a:t> Hotel </a:t>
            </a:r>
            <a:r>
              <a:rPr lang="en-GB" sz="1600" err="1"/>
              <a:t>Bomban</a:t>
            </a:r>
            <a:r>
              <a:rPr lang="en-GB" sz="1600"/>
              <a:t> </a:t>
            </a:r>
            <a:r>
              <a:rPr lang="en-GB" sz="1600" err="1"/>
              <a:t>sekä</a:t>
            </a:r>
            <a:r>
              <a:rPr lang="en-GB" sz="1600"/>
              <a:t> </a:t>
            </a:r>
            <a:r>
              <a:rPr lang="en-GB" sz="1600" err="1"/>
              <a:t>karjalaista</a:t>
            </a:r>
            <a:r>
              <a:rPr lang="en-GB" sz="1600"/>
              <a:t> </a:t>
            </a:r>
            <a:r>
              <a:rPr lang="en-GB" sz="1600" err="1"/>
              <a:t>rakennusarkkitehtuuria</a:t>
            </a:r>
            <a:r>
              <a:rPr lang="en-GB" sz="1600"/>
              <a:t> </a:t>
            </a:r>
            <a:r>
              <a:rPr lang="en-GB" sz="1600" err="1"/>
              <a:t>kauniisti</a:t>
            </a:r>
            <a:r>
              <a:rPr lang="en-GB" sz="1600"/>
              <a:t> </a:t>
            </a:r>
            <a:r>
              <a:rPr lang="en-GB" sz="1600" err="1"/>
              <a:t>kuvastavan</a:t>
            </a:r>
            <a:r>
              <a:rPr lang="en-GB" sz="1600"/>
              <a:t> </a:t>
            </a:r>
            <a:r>
              <a:rPr lang="en-GB" sz="1600" err="1"/>
              <a:t>Bomban</a:t>
            </a:r>
            <a:r>
              <a:rPr lang="en-GB" sz="1600"/>
              <a:t> talon </a:t>
            </a:r>
            <a:r>
              <a:rPr lang="en-GB" sz="1600" err="1"/>
              <a:t>pihaan</a:t>
            </a:r>
            <a:r>
              <a:rPr lang="en-GB" sz="1600"/>
              <a:t>.</a:t>
            </a:r>
            <a:endParaRPr lang="en-GB" sz="1600" b="1"/>
          </a:p>
        </p:txBody>
      </p:sp>
      <p:sp>
        <p:nvSpPr>
          <p:cNvPr id="20" name="Otsikko 3">
            <a:extLst>
              <a:ext uri="{FF2B5EF4-FFF2-40B4-BE49-F238E27FC236}">
                <a16:creationId xmlns:a16="http://schemas.microsoft.com/office/drawing/2014/main" id="{03316789-34E5-105F-5F58-C4B39E2567FE}"/>
              </a:ext>
            </a:extLst>
          </p:cNvPr>
          <p:cNvSpPr txBox="1">
            <a:spLocks/>
          </p:cNvSpPr>
          <p:nvPr/>
        </p:nvSpPr>
        <p:spPr>
          <a:xfrm>
            <a:off x="1681836" y="3777942"/>
            <a:ext cx="4121512" cy="9945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i-FI" sz="2000" err="1">
                <a:effectLst>
                  <a:outerShdw blurRad="465088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PielisAreena</a:t>
            </a:r>
            <a:endParaRPr lang="fi-FI" sz="2000">
              <a:effectLst>
                <a:outerShdw blurRad="465088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1" name="Otsikko 3">
            <a:extLst>
              <a:ext uri="{FF2B5EF4-FFF2-40B4-BE49-F238E27FC236}">
                <a16:creationId xmlns:a16="http://schemas.microsoft.com/office/drawing/2014/main" id="{9EB55F7D-9560-B063-A7C3-B48A2106EB6A}"/>
              </a:ext>
            </a:extLst>
          </p:cNvPr>
          <p:cNvSpPr txBox="1">
            <a:spLocks/>
          </p:cNvSpPr>
          <p:nvPr/>
        </p:nvSpPr>
        <p:spPr>
          <a:xfrm>
            <a:off x="1681836" y="4852457"/>
            <a:ext cx="3303111" cy="61471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i-FI" sz="1600" b="0" err="1">
                <a:effectLst>
                  <a:outerShdw blurRad="465088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Keynote</a:t>
            </a:r>
            <a:r>
              <a:rPr lang="fi-FI" sz="1600" b="0">
                <a:effectLst>
                  <a:outerShdw blurRad="465088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-puheenvuorot, pääkeskustelut, ideatori ja kumppanikeitaat, gaalaillallinen</a:t>
            </a:r>
          </a:p>
        </p:txBody>
      </p:sp>
      <p:sp>
        <p:nvSpPr>
          <p:cNvPr id="22" name="Otsikko 3">
            <a:extLst>
              <a:ext uri="{FF2B5EF4-FFF2-40B4-BE49-F238E27FC236}">
                <a16:creationId xmlns:a16="http://schemas.microsoft.com/office/drawing/2014/main" id="{8FE87D2F-676F-445D-CE75-016825E9A949}"/>
              </a:ext>
            </a:extLst>
          </p:cNvPr>
          <p:cNvSpPr txBox="1">
            <a:spLocks/>
          </p:cNvSpPr>
          <p:nvPr/>
        </p:nvSpPr>
        <p:spPr>
          <a:xfrm>
            <a:off x="4183736" y="2965142"/>
            <a:ext cx="4121512" cy="9945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i-FI" sz="2000" dirty="0">
                <a:effectLst>
                  <a:outerShdw blurRad="465088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Karjalainen kaupparaitti</a:t>
            </a:r>
          </a:p>
        </p:txBody>
      </p:sp>
      <p:sp>
        <p:nvSpPr>
          <p:cNvPr id="23" name="Otsikko 3">
            <a:extLst>
              <a:ext uri="{FF2B5EF4-FFF2-40B4-BE49-F238E27FC236}">
                <a16:creationId xmlns:a16="http://schemas.microsoft.com/office/drawing/2014/main" id="{1BF5DDA1-F419-74A3-D8A7-B837C06DD897}"/>
              </a:ext>
            </a:extLst>
          </p:cNvPr>
          <p:cNvSpPr txBox="1">
            <a:spLocks/>
          </p:cNvSpPr>
          <p:nvPr/>
        </p:nvSpPr>
        <p:spPr>
          <a:xfrm>
            <a:off x="4183736" y="3905163"/>
            <a:ext cx="3303111" cy="40976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i-FI" sz="1600" b="0">
                <a:effectLst>
                  <a:outerShdw blurRad="465088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Paikallista tarjontaa</a:t>
            </a:r>
          </a:p>
        </p:txBody>
      </p:sp>
      <p:sp>
        <p:nvSpPr>
          <p:cNvPr id="24" name="Otsikko 3">
            <a:extLst>
              <a:ext uri="{FF2B5EF4-FFF2-40B4-BE49-F238E27FC236}">
                <a16:creationId xmlns:a16="http://schemas.microsoft.com/office/drawing/2014/main" id="{2E8EEAA0-CFEF-F128-8DC7-A607C2B3AE4D}"/>
              </a:ext>
            </a:extLst>
          </p:cNvPr>
          <p:cNvSpPr txBox="1">
            <a:spLocks/>
          </p:cNvSpPr>
          <p:nvPr/>
        </p:nvSpPr>
        <p:spPr>
          <a:xfrm>
            <a:off x="6971644" y="1260152"/>
            <a:ext cx="4121512" cy="9945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i-FI" sz="2000">
                <a:effectLst>
                  <a:outerShdw blurRad="465088" dist="38100" dir="5400000" algn="t" rotWithShape="0">
                    <a:prstClr val="black">
                      <a:alpha val="67435"/>
                    </a:prstClr>
                  </a:outerShdw>
                </a:effectLst>
              </a:rPr>
              <a:t>Navetta, Riihikota, Rantasauna</a:t>
            </a:r>
          </a:p>
        </p:txBody>
      </p:sp>
      <p:sp>
        <p:nvSpPr>
          <p:cNvPr id="25" name="Otsikko 3">
            <a:extLst>
              <a:ext uri="{FF2B5EF4-FFF2-40B4-BE49-F238E27FC236}">
                <a16:creationId xmlns:a16="http://schemas.microsoft.com/office/drawing/2014/main" id="{72699A88-1E86-A519-3BE4-AA4906100B67}"/>
              </a:ext>
            </a:extLst>
          </p:cNvPr>
          <p:cNvSpPr txBox="1">
            <a:spLocks/>
          </p:cNvSpPr>
          <p:nvPr/>
        </p:nvSpPr>
        <p:spPr>
          <a:xfrm>
            <a:off x="6971644" y="2200173"/>
            <a:ext cx="3303111" cy="40976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i-FI" sz="1600" b="0">
                <a:effectLst>
                  <a:outerShdw blurRad="465088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Työpajoja, ruokailu</a:t>
            </a:r>
          </a:p>
        </p:txBody>
      </p:sp>
      <p:sp>
        <p:nvSpPr>
          <p:cNvPr id="27" name="Otsikko 3">
            <a:extLst>
              <a:ext uri="{FF2B5EF4-FFF2-40B4-BE49-F238E27FC236}">
                <a16:creationId xmlns:a16="http://schemas.microsoft.com/office/drawing/2014/main" id="{488BECF7-8A6D-120B-CA9E-C611ECD0C02F}"/>
              </a:ext>
            </a:extLst>
          </p:cNvPr>
          <p:cNvSpPr txBox="1">
            <a:spLocks/>
          </p:cNvSpPr>
          <p:nvPr/>
        </p:nvSpPr>
        <p:spPr>
          <a:xfrm>
            <a:off x="9032400" y="5836647"/>
            <a:ext cx="3303111" cy="61471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i-FI" sz="1600" u="sng" err="1">
                <a:solidFill>
                  <a:schemeClr val="accent4"/>
                </a:solidFill>
                <a:effectLst>
                  <a:outerShdw blurRad="685395" dist="38100" dir="5400000" algn="t" rotWithShape="0">
                    <a:prstClr val="black">
                      <a:alpha val="61492"/>
                    </a:prstClr>
                  </a:outerShd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Virtuaali</a:t>
            </a:r>
            <a:r>
              <a:rPr lang="fi-FI" sz="1600" u="sng">
                <a:solidFill>
                  <a:schemeClr val="accent4"/>
                </a:solidFill>
                <a:effectLst>
                  <a:outerShdw blurRad="685395" dist="38100" dir="5400000" algn="t" rotWithShape="0">
                    <a:prstClr val="black">
                      <a:alpha val="61492"/>
                    </a:prstClr>
                  </a:outerShd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Hyvärilä (linkki)</a:t>
            </a:r>
            <a:endParaRPr lang="fi-FI" sz="1600" u="sng">
              <a:solidFill>
                <a:schemeClr val="accent4"/>
              </a:solidFill>
              <a:effectLst>
                <a:outerShdw blurRad="685395" dist="38100" dir="5400000" algn="t" rotWithShape="0">
                  <a:prstClr val="black">
                    <a:alpha val="61492"/>
                  </a:prstClr>
                </a:outerShdw>
              </a:effectLst>
            </a:endParaRPr>
          </a:p>
        </p:txBody>
      </p:sp>
      <p:sp>
        <p:nvSpPr>
          <p:cNvPr id="28" name="Otsikko 3">
            <a:extLst>
              <a:ext uri="{FF2B5EF4-FFF2-40B4-BE49-F238E27FC236}">
                <a16:creationId xmlns:a16="http://schemas.microsoft.com/office/drawing/2014/main" id="{0C8A3EF4-812D-E261-6380-8C3E77D2C7F1}"/>
              </a:ext>
            </a:extLst>
          </p:cNvPr>
          <p:cNvSpPr txBox="1">
            <a:spLocks/>
          </p:cNvSpPr>
          <p:nvPr/>
        </p:nvSpPr>
        <p:spPr>
          <a:xfrm>
            <a:off x="9880044" y="3133623"/>
            <a:ext cx="4121512" cy="9945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i-FI" sz="2000">
                <a:effectLst>
                  <a:outerShdw blurRad="465088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Kartanohotelli</a:t>
            </a:r>
          </a:p>
        </p:txBody>
      </p:sp>
      <p:sp>
        <p:nvSpPr>
          <p:cNvPr id="29" name="Otsikko 3">
            <a:extLst>
              <a:ext uri="{FF2B5EF4-FFF2-40B4-BE49-F238E27FC236}">
                <a16:creationId xmlns:a16="http://schemas.microsoft.com/office/drawing/2014/main" id="{45535EC8-1B14-7A4F-8E91-893A27523A33}"/>
              </a:ext>
            </a:extLst>
          </p:cNvPr>
          <p:cNvSpPr txBox="1">
            <a:spLocks/>
          </p:cNvSpPr>
          <p:nvPr/>
        </p:nvSpPr>
        <p:spPr>
          <a:xfrm>
            <a:off x="9880044" y="4073644"/>
            <a:ext cx="3303111" cy="40976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i-FI" sz="1600" b="0">
                <a:effectLst>
                  <a:outerShdw blurRad="465088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Työpajoja, ruokailu</a:t>
            </a:r>
          </a:p>
        </p:txBody>
      </p:sp>
    </p:spTree>
    <p:extLst>
      <p:ext uri="{BB962C8B-B14F-4D97-AF65-F5344CB8AC3E}">
        <p14:creationId xmlns:p14="http://schemas.microsoft.com/office/powerpoint/2010/main" val="1058503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1FF1D8F-513E-9A58-6117-34C15853D3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CD89551F-5577-E956-E696-4205A3487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58710"/>
            <a:ext cx="9144000" cy="994580"/>
          </a:xfrm>
        </p:spPr>
        <p:txBody>
          <a:bodyPr/>
          <a:lstStyle/>
          <a:p>
            <a:r>
              <a:rPr lang="fi-FI">
                <a:effectLst>
                  <a:outerShdw blurRad="533580" dist="38100" dir="5400000" algn="t" rotWithShape="0">
                    <a:prstClr val="black">
                      <a:alpha val="79561"/>
                    </a:prstClr>
                  </a:outerShdw>
                </a:effectLst>
              </a:rPr>
              <a:t>Nähdään Nurmeksessa 2024!</a:t>
            </a:r>
          </a:p>
        </p:txBody>
      </p:sp>
      <p:pic>
        <p:nvPicPr>
          <p:cNvPr id="10" name="Kuva 9" descr="Kuva, joka sisältää kohteen Grafiikka, graafinen suunnittelu, Fontti, muotoilu&#10;&#10;Kuvaus luotu automaattisesti">
            <a:extLst>
              <a:ext uri="{FF2B5EF4-FFF2-40B4-BE49-F238E27FC236}">
                <a16:creationId xmlns:a16="http://schemas.microsoft.com/office/drawing/2014/main" id="{9E14168A-4BE2-39E3-C565-8D84B80297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4478" y="2898314"/>
            <a:ext cx="167640" cy="160396"/>
          </a:xfrm>
          <a:prstGeom prst="rect">
            <a:avLst/>
          </a:prstGeom>
        </p:spPr>
      </p:pic>
      <p:pic>
        <p:nvPicPr>
          <p:cNvPr id="11" name="Kuva 10" descr="Kuva, joka sisältää kohteen Grafiikka, graafinen suunnittelu, Fontti, muotoilu&#10;&#10;Kuvaus luotu automaattisesti">
            <a:extLst>
              <a:ext uri="{FF2B5EF4-FFF2-40B4-BE49-F238E27FC236}">
                <a16:creationId xmlns:a16="http://schemas.microsoft.com/office/drawing/2014/main" id="{F79D349C-2C5F-6A20-01D3-2E5CC93CEE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596" y="2658514"/>
            <a:ext cx="315350" cy="301723"/>
          </a:xfrm>
          <a:prstGeom prst="rect">
            <a:avLst/>
          </a:prstGeom>
        </p:spPr>
      </p:pic>
      <p:pic>
        <p:nvPicPr>
          <p:cNvPr id="12" name="Kuva 11" descr="Kuva, joka sisältää kohteen Grafiikka, graafinen suunnittelu, Fontti, muotoilu&#10;&#10;Kuvaus luotu automaattisesti">
            <a:extLst>
              <a:ext uri="{FF2B5EF4-FFF2-40B4-BE49-F238E27FC236}">
                <a16:creationId xmlns:a16="http://schemas.microsoft.com/office/drawing/2014/main" id="{BE15238A-0D97-61FE-37D3-2F61CC8F4D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2424" y="2421547"/>
            <a:ext cx="444891" cy="425666"/>
          </a:xfrm>
          <a:prstGeom prst="rect">
            <a:avLst/>
          </a:prstGeom>
        </p:spPr>
      </p:pic>
      <p:pic>
        <p:nvPicPr>
          <p:cNvPr id="2" name="Picture 132">
            <a:extLst>
              <a:ext uri="{FF2B5EF4-FFF2-40B4-BE49-F238E27FC236}">
                <a16:creationId xmlns:a16="http://schemas.microsoft.com/office/drawing/2014/main" id="{C7F5A746-00A8-A876-9E53-120B43B4AAA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88" y="5604387"/>
            <a:ext cx="1711053" cy="84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92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AD8E0-AE10-736C-744F-F11402FBD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…</a:t>
            </a:r>
            <a:r>
              <a:rPr lang="en-GB" err="1">
                <a:solidFill>
                  <a:schemeClr val="bg1"/>
                </a:solidFill>
              </a:rPr>
              <a:t>mutta</a:t>
            </a:r>
            <a:r>
              <a:rPr lang="en-GB">
                <a:solidFill>
                  <a:schemeClr val="bg1"/>
                </a:solidFill>
              </a:rPr>
              <a:t>, </a:t>
            </a:r>
            <a:r>
              <a:rPr lang="en-GB" err="1">
                <a:solidFill>
                  <a:schemeClr val="bg1"/>
                </a:solidFill>
              </a:rPr>
              <a:t>ennen</a:t>
            </a:r>
            <a:r>
              <a:rPr lang="en-GB">
                <a:solidFill>
                  <a:schemeClr val="bg1"/>
                </a:solidFill>
              </a:rPr>
              <a:t> </a:t>
            </a:r>
            <a:r>
              <a:rPr lang="en-GB" err="1">
                <a:solidFill>
                  <a:schemeClr val="bg1"/>
                </a:solidFill>
              </a:rPr>
              <a:t>kaikkea</a:t>
            </a:r>
            <a:r>
              <a:rPr lang="en-GB">
                <a:solidFill>
                  <a:schemeClr val="bg1"/>
                </a:solidFill>
              </a:rPr>
              <a:t>, </a:t>
            </a:r>
            <a:r>
              <a:rPr lang="en-GB" err="1">
                <a:solidFill>
                  <a:schemeClr val="bg1"/>
                </a:solidFill>
              </a:rPr>
              <a:t>miksi</a:t>
            </a:r>
            <a:r>
              <a:rPr lang="en-GB">
                <a:solidFill>
                  <a:schemeClr val="bg1"/>
                </a:solidFill>
              </a:rPr>
              <a:t>?</a:t>
            </a:r>
            <a:endParaRPr lang="en-FI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F28D6-0C78-791C-F74A-B6B54C1E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5248"/>
            <a:ext cx="10143744" cy="44862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 err="1">
                <a:latin typeface="Segoe UI"/>
                <a:cs typeface="Segoe UI"/>
              </a:rPr>
              <a:t>Maaseutuparlamentin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tavoite</a:t>
            </a:r>
            <a:r>
              <a:rPr lang="en-GB">
                <a:latin typeface="Segoe UI"/>
                <a:cs typeface="Segoe UI"/>
              </a:rPr>
              <a:t> on</a:t>
            </a:r>
          </a:p>
          <a:p>
            <a:pPr marL="457200" indent="-457200">
              <a:buFont typeface="+mj-lt"/>
              <a:buAutoNum type="arabicParenR"/>
            </a:pPr>
            <a:r>
              <a:rPr lang="en-GB" err="1">
                <a:latin typeface="Segoe UI"/>
                <a:cs typeface="Segoe UI"/>
              </a:rPr>
              <a:t>etsiä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ratkaisuja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kestävän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tulevaisuuden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rakentamiseksi</a:t>
            </a:r>
            <a:endParaRPr lang="en-GB">
              <a:latin typeface="Segoe UI"/>
              <a:cs typeface="Segoe UI"/>
            </a:endParaRPr>
          </a:p>
          <a:p>
            <a:pPr marL="457200" indent="-457200">
              <a:buFont typeface="+mj-lt"/>
              <a:buAutoNum type="arabicParenR"/>
            </a:pPr>
            <a:r>
              <a:rPr lang="en-GB" err="1">
                <a:latin typeface="Segoe UI"/>
                <a:cs typeface="Segoe UI"/>
              </a:rPr>
              <a:t>pitää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huolta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siitä</a:t>
            </a:r>
            <a:r>
              <a:rPr lang="en-GB">
                <a:latin typeface="Segoe UI"/>
                <a:cs typeface="Segoe UI"/>
              </a:rPr>
              <a:t>, </a:t>
            </a:r>
            <a:r>
              <a:rPr lang="en-GB" err="1">
                <a:latin typeface="Segoe UI"/>
                <a:cs typeface="Segoe UI"/>
              </a:rPr>
              <a:t>että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eri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alueiden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ja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väestöryhmien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tarpeet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huomioidaan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mahdollisimman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tasavertaisesti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päätöksenteossa</a:t>
            </a:r>
            <a:endParaRPr lang="en-GB">
              <a:latin typeface="Segoe UI"/>
              <a:cs typeface="Segoe UI"/>
            </a:endParaRPr>
          </a:p>
          <a:p>
            <a:pPr marL="457200" indent="-457200">
              <a:buFont typeface="+mj-lt"/>
              <a:buAutoNum type="arabicParenR"/>
            </a:pPr>
            <a:r>
              <a:rPr lang="en-GB" err="1">
                <a:latin typeface="Segoe UI"/>
                <a:cs typeface="Segoe UI"/>
              </a:rPr>
              <a:t>tehdä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näkyväksi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paikallisesti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kehitettyjä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ratkaisuja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valtakunnallisiin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haasteisiin</a:t>
            </a:r>
            <a:endParaRPr lang="en-GB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GB" err="1">
                <a:latin typeface="Segoe UI"/>
                <a:cs typeface="Segoe UI"/>
              </a:rPr>
              <a:t>Maaseutuparlamentti</a:t>
            </a:r>
            <a:r>
              <a:rPr lang="en-GB">
                <a:latin typeface="Segoe UI"/>
                <a:cs typeface="Segoe UI"/>
              </a:rPr>
              <a:t> on </a:t>
            </a:r>
            <a:r>
              <a:rPr lang="en-GB" err="1">
                <a:latin typeface="Segoe UI"/>
                <a:cs typeface="Segoe UI"/>
              </a:rPr>
              <a:t>enemmän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kuin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tapahtuma</a:t>
            </a:r>
            <a:r>
              <a:rPr lang="en-GB">
                <a:latin typeface="Segoe UI"/>
                <a:cs typeface="Segoe UI"/>
              </a:rPr>
              <a:t>. Se on </a:t>
            </a:r>
            <a:r>
              <a:rPr lang="en-GB" b="1" u="sng" err="1">
                <a:latin typeface="Segoe UI"/>
                <a:cs typeface="Segoe UI"/>
              </a:rPr>
              <a:t>herätyskello</a:t>
            </a:r>
            <a:r>
              <a:rPr lang="en-GB" b="1" u="sng">
                <a:latin typeface="Segoe UI"/>
                <a:cs typeface="Segoe UI"/>
              </a:rPr>
              <a:t> </a:t>
            </a:r>
            <a:r>
              <a:rPr lang="en-GB" b="1" u="sng" err="1">
                <a:latin typeface="Segoe UI"/>
                <a:cs typeface="Segoe UI"/>
              </a:rPr>
              <a:t>päättäjille</a:t>
            </a:r>
            <a:r>
              <a:rPr lang="en-GB">
                <a:latin typeface="Segoe UI"/>
                <a:cs typeface="Segoe UI"/>
              </a:rPr>
              <a:t>: </a:t>
            </a:r>
            <a:r>
              <a:rPr lang="en-GB" err="1">
                <a:latin typeface="Segoe UI"/>
                <a:cs typeface="Segoe UI"/>
              </a:rPr>
              <a:t>alueellista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tasavertaisuutta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pitää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edistää</a:t>
            </a:r>
            <a:r>
              <a:rPr lang="en-GB">
                <a:latin typeface="Segoe UI"/>
                <a:cs typeface="Segoe UI"/>
              </a:rPr>
              <a:t>, </a:t>
            </a:r>
            <a:r>
              <a:rPr lang="en-GB" err="1">
                <a:latin typeface="Segoe UI"/>
                <a:cs typeface="Segoe UI"/>
              </a:rPr>
              <a:t>jotta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kaikilla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suomalaisilla</a:t>
            </a:r>
            <a:r>
              <a:rPr lang="en-GB">
                <a:latin typeface="Segoe UI"/>
                <a:cs typeface="Segoe UI"/>
              </a:rPr>
              <a:t> on </a:t>
            </a:r>
            <a:r>
              <a:rPr lang="en-GB" err="1">
                <a:latin typeface="Segoe UI"/>
                <a:cs typeface="Segoe UI"/>
              </a:rPr>
              <a:t>mahdollisuudet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hyvään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elämään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asuinpaikasta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riippumatta</a:t>
            </a:r>
            <a:r>
              <a:rPr lang="en-GB">
                <a:latin typeface="Segoe UI"/>
                <a:cs typeface="Segoe UI"/>
              </a:rPr>
              <a:t>. Se on </a:t>
            </a:r>
            <a:r>
              <a:rPr lang="en-GB" err="1">
                <a:latin typeface="Segoe UI"/>
                <a:cs typeface="Segoe UI"/>
              </a:rPr>
              <a:t>myös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b="1" u="sng" err="1">
                <a:latin typeface="Segoe UI"/>
                <a:cs typeface="Segoe UI"/>
              </a:rPr>
              <a:t>katalyytti</a:t>
            </a:r>
            <a:r>
              <a:rPr lang="en-GB">
                <a:latin typeface="Segoe UI"/>
                <a:cs typeface="Segoe UI"/>
              </a:rPr>
              <a:t>: </a:t>
            </a:r>
            <a:r>
              <a:rPr lang="en-GB" err="1">
                <a:latin typeface="Segoe UI"/>
                <a:cs typeface="Segoe UI"/>
              </a:rPr>
              <a:t>haastamme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yleistä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ajattelua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ja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etsimme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käytännön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ratkaisuja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valtakunnallisiin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haasteisiin</a:t>
            </a:r>
            <a:r>
              <a:rPr lang="en-GB">
                <a:latin typeface="Segoe UI"/>
                <a:cs typeface="Segoe UI"/>
              </a:rPr>
              <a:t>.</a:t>
            </a:r>
          </a:p>
          <a:p>
            <a:pPr marL="0" indent="0">
              <a:buNone/>
            </a:pPr>
            <a:endParaRPr lang="en-GB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250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1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n paikkamerkki 19">
            <a:extLst>
              <a:ext uri="{FF2B5EF4-FFF2-40B4-BE49-F238E27FC236}">
                <a16:creationId xmlns:a16="http://schemas.microsoft.com/office/drawing/2014/main" id="{4F8F7894-67E3-0644-DB07-8784C2A384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532" y="0"/>
            <a:ext cx="4559528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DAD8E0-AE10-736C-744F-F11402FBD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err="1"/>
              <a:t>Pääteema</a:t>
            </a:r>
            <a:r>
              <a:rPr lang="en-GB"/>
              <a:t>: </a:t>
            </a:r>
            <a:br>
              <a:rPr lang="en-GB"/>
            </a:br>
            <a:r>
              <a:rPr lang="en-GB" err="1"/>
              <a:t>Uudistavaa</a:t>
            </a:r>
            <a:r>
              <a:rPr lang="en-GB"/>
              <a:t> </a:t>
            </a:r>
            <a:r>
              <a:rPr lang="en-GB" err="1"/>
              <a:t>paikallisenergiaa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F28D6-0C78-791C-F74A-B6B54C1EB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err="1"/>
              <a:t>Maaseutuparlamentti</a:t>
            </a:r>
            <a:r>
              <a:rPr lang="en-GB"/>
              <a:t> </a:t>
            </a:r>
            <a:r>
              <a:rPr lang="en-GB" err="1"/>
              <a:t>häivyttää</a:t>
            </a:r>
            <a:r>
              <a:rPr lang="en-GB"/>
              <a:t> </a:t>
            </a:r>
            <a:r>
              <a:rPr lang="en-GB" err="1"/>
              <a:t>rajat</a:t>
            </a:r>
            <a:r>
              <a:rPr lang="en-GB"/>
              <a:t> </a:t>
            </a:r>
            <a:r>
              <a:rPr lang="en-GB" err="1"/>
              <a:t>kaupungin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maaseudun</a:t>
            </a:r>
            <a:r>
              <a:rPr lang="en-GB"/>
              <a:t> </a:t>
            </a:r>
            <a:r>
              <a:rPr lang="en-GB" err="1"/>
              <a:t>välillä</a:t>
            </a:r>
            <a:r>
              <a:rPr lang="en-GB"/>
              <a:t> </a:t>
            </a:r>
            <a:r>
              <a:rPr lang="en-GB" err="1"/>
              <a:t>muistuttaen</a:t>
            </a:r>
            <a:r>
              <a:rPr lang="en-GB"/>
              <a:t> </a:t>
            </a:r>
            <a:r>
              <a:rPr lang="en-GB" err="1"/>
              <a:t>meitä</a:t>
            </a:r>
            <a:r>
              <a:rPr lang="en-GB"/>
              <a:t> </a:t>
            </a:r>
            <a:r>
              <a:rPr lang="en-GB" err="1"/>
              <a:t>kaikkia</a:t>
            </a:r>
            <a:r>
              <a:rPr lang="en-GB"/>
              <a:t> </a:t>
            </a:r>
            <a:r>
              <a:rPr lang="en-GB" err="1"/>
              <a:t>tärkeästä</a:t>
            </a:r>
            <a:r>
              <a:rPr lang="en-GB"/>
              <a:t> </a:t>
            </a:r>
            <a:r>
              <a:rPr lang="en-GB" err="1"/>
              <a:t>asiasta</a:t>
            </a:r>
            <a:r>
              <a:rPr lang="en-GB"/>
              <a:t>: </a:t>
            </a:r>
            <a:r>
              <a:rPr lang="en-GB" err="1"/>
              <a:t>toiveikas</a:t>
            </a:r>
            <a:r>
              <a:rPr lang="en-GB"/>
              <a:t> </a:t>
            </a:r>
            <a:r>
              <a:rPr lang="en-GB" err="1"/>
              <a:t>tulevaisuus</a:t>
            </a:r>
            <a:r>
              <a:rPr lang="en-GB"/>
              <a:t> </a:t>
            </a:r>
            <a:r>
              <a:rPr lang="en-GB" err="1"/>
              <a:t>tehdään</a:t>
            </a:r>
            <a:r>
              <a:rPr lang="en-GB"/>
              <a:t> </a:t>
            </a:r>
            <a:r>
              <a:rPr lang="en-GB" err="1"/>
              <a:t>yhdessä</a:t>
            </a:r>
            <a:r>
              <a:rPr lang="en-GB"/>
              <a:t>, </a:t>
            </a:r>
            <a:r>
              <a:rPr lang="en-GB" err="1"/>
              <a:t>ei</a:t>
            </a:r>
            <a:r>
              <a:rPr lang="en-GB"/>
              <a:t> </a:t>
            </a:r>
            <a:r>
              <a:rPr lang="en-GB" err="1"/>
              <a:t>yksin</a:t>
            </a:r>
            <a:r>
              <a:rPr lang="en-GB"/>
              <a:t>.</a:t>
            </a:r>
          </a:p>
          <a:p>
            <a:pPr marL="0" indent="0">
              <a:buNone/>
            </a:pPr>
            <a:r>
              <a:rPr lang="en-GB" err="1"/>
              <a:t>Tapahtuman</a:t>
            </a:r>
            <a:r>
              <a:rPr lang="en-GB"/>
              <a:t> </a:t>
            </a:r>
            <a:r>
              <a:rPr lang="en-GB" err="1"/>
              <a:t>pääteema</a:t>
            </a:r>
            <a:r>
              <a:rPr lang="en-GB"/>
              <a:t> </a:t>
            </a:r>
            <a:r>
              <a:rPr lang="en-GB" i="1" err="1"/>
              <a:t>Uudistavaa</a:t>
            </a:r>
            <a:r>
              <a:rPr lang="en-GB" i="1"/>
              <a:t> </a:t>
            </a:r>
            <a:r>
              <a:rPr lang="en-GB" i="1" err="1"/>
              <a:t>paikallisenergiaa</a:t>
            </a:r>
            <a:r>
              <a:rPr lang="en-GB" i="1"/>
              <a:t> </a:t>
            </a:r>
            <a:r>
              <a:rPr lang="en-GB" err="1"/>
              <a:t>korostaa</a:t>
            </a:r>
            <a:r>
              <a:rPr lang="en-GB"/>
              <a:t> </a:t>
            </a:r>
            <a:r>
              <a:rPr lang="en-GB" err="1"/>
              <a:t>paikallisyhteisöjen</a:t>
            </a:r>
            <a:r>
              <a:rPr lang="en-GB"/>
              <a:t> </a:t>
            </a:r>
            <a:r>
              <a:rPr lang="en-GB" err="1"/>
              <a:t>merkitystä</a:t>
            </a:r>
            <a:r>
              <a:rPr lang="en-GB"/>
              <a:t> </a:t>
            </a:r>
            <a:r>
              <a:rPr lang="en-GB" err="1"/>
              <a:t>kestävän</a:t>
            </a:r>
            <a:r>
              <a:rPr lang="en-GB"/>
              <a:t>, </a:t>
            </a:r>
            <a:r>
              <a:rPr lang="en-GB" err="1"/>
              <a:t>monimuotoisen</a:t>
            </a:r>
            <a:r>
              <a:rPr lang="en-GB"/>
              <a:t> </a:t>
            </a:r>
            <a:r>
              <a:rPr lang="en-GB" err="1"/>
              <a:t>sekä</a:t>
            </a:r>
            <a:r>
              <a:rPr lang="en-GB"/>
              <a:t> </a:t>
            </a:r>
            <a:r>
              <a:rPr lang="en-GB" err="1"/>
              <a:t>tasa-arvoisen</a:t>
            </a:r>
            <a:r>
              <a:rPr lang="en-GB"/>
              <a:t> </a:t>
            </a:r>
            <a:r>
              <a:rPr lang="en-GB" err="1"/>
              <a:t>tulevaisuuden</a:t>
            </a:r>
            <a:r>
              <a:rPr lang="en-GB"/>
              <a:t> </a:t>
            </a:r>
            <a:r>
              <a:rPr lang="en-GB" err="1"/>
              <a:t>rakentamisessa</a:t>
            </a:r>
            <a:r>
              <a:rPr lang="en-GB"/>
              <a:t>.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F61E0282-FEA8-6877-2C42-A4A633D024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95987" y="255737"/>
            <a:ext cx="402289" cy="4709373"/>
          </a:xfr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74016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7F04A6C4-9214-088B-F411-BF796310BF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6182" y="0"/>
            <a:ext cx="4430712" cy="6858000"/>
          </a:xfr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EF31B212-8CC5-B01E-ACB3-F6A1286D2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Pääteema:</a:t>
            </a:r>
            <a:br>
              <a:rPr lang="fi-FI"/>
            </a:br>
            <a:r>
              <a:rPr lang="fi-FI"/>
              <a:t>Uudistavaa paikallisenergiaa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D3C15CB-9F2F-8B67-6359-9F335708B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666456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000" err="1"/>
              <a:t>Nostamme</a:t>
            </a:r>
            <a:r>
              <a:rPr lang="en-GB" sz="2000"/>
              <a:t> </a:t>
            </a:r>
            <a:r>
              <a:rPr lang="en-GB" sz="2000" err="1"/>
              <a:t>tapahtumassa</a:t>
            </a:r>
            <a:r>
              <a:rPr lang="en-GB" sz="2000"/>
              <a:t> </a:t>
            </a:r>
            <a:r>
              <a:rPr lang="en-GB" sz="2000" err="1"/>
              <a:t>esille</a:t>
            </a:r>
            <a:r>
              <a:rPr lang="en-GB" sz="2000"/>
              <a:t> </a:t>
            </a:r>
            <a:r>
              <a:rPr lang="en-GB" sz="2000" err="1"/>
              <a:t>paikallislähtöisiä</a:t>
            </a:r>
            <a:r>
              <a:rPr lang="en-GB" sz="2000"/>
              <a:t> </a:t>
            </a:r>
            <a:r>
              <a:rPr lang="en-GB" sz="2000" err="1"/>
              <a:t>ratkaisuja</a:t>
            </a:r>
            <a:r>
              <a:rPr lang="en-GB" sz="2000"/>
              <a:t> </a:t>
            </a:r>
            <a:r>
              <a:rPr lang="en-GB" sz="2000" err="1"/>
              <a:t>koko</a:t>
            </a:r>
            <a:r>
              <a:rPr lang="en-GB" sz="2000"/>
              <a:t> </a:t>
            </a:r>
            <a:r>
              <a:rPr lang="en-GB" sz="2000" err="1"/>
              <a:t>maata</a:t>
            </a:r>
            <a:r>
              <a:rPr lang="en-GB" sz="2000"/>
              <a:t> </a:t>
            </a:r>
            <a:r>
              <a:rPr lang="en-GB" sz="2000" err="1"/>
              <a:t>koskeviin</a:t>
            </a:r>
            <a:r>
              <a:rPr lang="en-GB" sz="2000"/>
              <a:t> </a:t>
            </a:r>
            <a:r>
              <a:rPr lang="en-GB" sz="2000" err="1"/>
              <a:t>haasteisiin</a:t>
            </a:r>
            <a:r>
              <a:rPr lang="en-GB" sz="2000"/>
              <a:t> </a:t>
            </a:r>
            <a:r>
              <a:rPr lang="en-GB" sz="2000" err="1"/>
              <a:t>ja</a:t>
            </a:r>
            <a:r>
              <a:rPr lang="en-GB" sz="2000"/>
              <a:t> </a:t>
            </a:r>
            <a:r>
              <a:rPr lang="en-GB" sz="2000" err="1"/>
              <a:t>annamme</a:t>
            </a:r>
            <a:r>
              <a:rPr lang="en-GB" sz="2000"/>
              <a:t> </a:t>
            </a:r>
            <a:r>
              <a:rPr lang="en-GB" sz="2000" err="1"/>
              <a:t>äänen</a:t>
            </a:r>
            <a:r>
              <a:rPr lang="en-GB" sz="2000"/>
              <a:t> </a:t>
            </a:r>
            <a:r>
              <a:rPr lang="en-GB" sz="2000" err="1"/>
              <a:t>maaseudulla</a:t>
            </a:r>
            <a:r>
              <a:rPr lang="en-GB" sz="2000"/>
              <a:t> </a:t>
            </a:r>
            <a:r>
              <a:rPr lang="en-GB" sz="2000" err="1"/>
              <a:t>eläville</a:t>
            </a:r>
            <a:r>
              <a:rPr lang="en-GB" sz="2000"/>
              <a:t> </a:t>
            </a:r>
            <a:r>
              <a:rPr lang="en-GB" sz="2000" err="1"/>
              <a:t>sekä</a:t>
            </a:r>
            <a:r>
              <a:rPr lang="en-GB" sz="2000"/>
              <a:t> </a:t>
            </a:r>
            <a:r>
              <a:rPr lang="en-GB" sz="2000" err="1"/>
              <a:t>työskenteleville</a:t>
            </a:r>
            <a:r>
              <a:rPr lang="en-GB" sz="2000"/>
              <a:t> </a:t>
            </a:r>
            <a:r>
              <a:rPr lang="en-GB" sz="2000" err="1"/>
              <a:t>ihmisille</a:t>
            </a:r>
            <a:r>
              <a:rPr lang="en-GB" sz="2000"/>
              <a:t>. </a:t>
            </a:r>
          </a:p>
          <a:p>
            <a:pPr marL="0" indent="0">
              <a:buNone/>
            </a:pPr>
            <a:r>
              <a:rPr lang="en-GB" sz="2000" b="1" err="1">
                <a:latin typeface="Segoe UI"/>
                <a:cs typeface="Segoe UI"/>
              </a:rPr>
              <a:t>Päättäjille</a:t>
            </a:r>
            <a:r>
              <a:rPr lang="en-GB" sz="2000">
                <a:latin typeface="Segoe UI"/>
                <a:cs typeface="Segoe UI"/>
              </a:rPr>
              <a:t>, </a:t>
            </a:r>
            <a:r>
              <a:rPr lang="en-GB" sz="2000" err="1">
                <a:latin typeface="Segoe UI"/>
                <a:cs typeface="Segoe UI"/>
              </a:rPr>
              <a:t>annamme</a:t>
            </a:r>
            <a:r>
              <a:rPr lang="en-GB" sz="2000">
                <a:latin typeface="Segoe UI"/>
                <a:cs typeface="Segoe UI"/>
              </a:rPr>
              <a:t> </a:t>
            </a:r>
            <a:r>
              <a:rPr lang="en-GB" sz="2000" err="1">
                <a:latin typeface="Segoe UI"/>
                <a:cs typeface="Segoe UI"/>
              </a:rPr>
              <a:t>mahdollisuuden</a:t>
            </a:r>
            <a:r>
              <a:rPr lang="en-GB" sz="2000">
                <a:latin typeface="Segoe UI"/>
                <a:cs typeface="Segoe UI"/>
              </a:rPr>
              <a:t> </a:t>
            </a:r>
            <a:r>
              <a:rPr lang="en-GB" sz="2000" err="1">
                <a:latin typeface="Segoe UI"/>
                <a:cs typeface="Segoe UI"/>
              </a:rPr>
              <a:t>kokea</a:t>
            </a:r>
            <a:r>
              <a:rPr lang="en-GB" sz="2000">
                <a:latin typeface="Segoe UI"/>
                <a:cs typeface="Segoe UI"/>
              </a:rPr>
              <a:t> </a:t>
            </a:r>
            <a:r>
              <a:rPr lang="en-GB" sz="2000" err="1">
                <a:latin typeface="Segoe UI"/>
                <a:cs typeface="Segoe UI"/>
              </a:rPr>
              <a:t>ja</a:t>
            </a:r>
            <a:r>
              <a:rPr lang="en-GB" sz="2000">
                <a:latin typeface="Segoe UI"/>
                <a:cs typeface="Segoe UI"/>
              </a:rPr>
              <a:t> </a:t>
            </a:r>
            <a:r>
              <a:rPr lang="en-GB" sz="2000" err="1">
                <a:latin typeface="Segoe UI"/>
                <a:cs typeface="Segoe UI"/>
              </a:rPr>
              <a:t>nähdä</a:t>
            </a:r>
            <a:r>
              <a:rPr lang="en-GB" sz="2000">
                <a:latin typeface="Segoe UI"/>
                <a:cs typeface="Segoe UI"/>
              </a:rPr>
              <a:t> Suomi </a:t>
            </a:r>
            <a:r>
              <a:rPr lang="en-GB" sz="2000" err="1">
                <a:latin typeface="Segoe UI"/>
                <a:cs typeface="Segoe UI"/>
              </a:rPr>
              <a:t>maaseudun</a:t>
            </a:r>
            <a:r>
              <a:rPr lang="en-GB" sz="2000">
                <a:latin typeface="Segoe UI"/>
                <a:cs typeface="Segoe UI"/>
              </a:rPr>
              <a:t> </a:t>
            </a:r>
            <a:r>
              <a:rPr lang="en-GB" sz="2000" err="1">
                <a:latin typeface="Segoe UI"/>
                <a:cs typeface="Segoe UI"/>
              </a:rPr>
              <a:t>näkökulmasta</a:t>
            </a:r>
            <a:r>
              <a:rPr lang="en-GB" sz="2000">
                <a:latin typeface="Segoe UI"/>
                <a:cs typeface="Segoe UI"/>
              </a:rPr>
              <a:t>.</a:t>
            </a:r>
          </a:p>
          <a:p>
            <a:pPr marL="0" indent="0">
              <a:buNone/>
            </a:pPr>
            <a:r>
              <a:rPr lang="en-GB" err="1"/>
              <a:t>Olemme</a:t>
            </a:r>
            <a:r>
              <a:rPr lang="en-GB"/>
              <a:t> </a:t>
            </a:r>
            <a:r>
              <a:rPr lang="en-GB" err="1"/>
              <a:t>jakaneet</a:t>
            </a:r>
            <a:r>
              <a:rPr lang="en-GB"/>
              <a:t> </a:t>
            </a:r>
            <a:r>
              <a:rPr lang="en-GB" err="1"/>
              <a:t>pääteeman</a:t>
            </a:r>
            <a:r>
              <a:rPr lang="en-GB"/>
              <a:t> </a:t>
            </a:r>
            <a:r>
              <a:rPr lang="en-GB" u="sng" err="1"/>
              <a:t>kolmeen</a:t>
            </a:r>
            <a:r>
              <a:rPr lang="en-GB" u="sng"/>
              <a:t> </a:t>
            </a:r>
            <a:r>
              <a:rPr lang="en-GB" u="sng" err="1"/>
              <a:t>polkuun</a:t>
            </a:r>
            <a:r>
              <a:rPr lang="en-GB"/>
              <a:t>.</a:t>
            </a:r>
            <a:endParaRPr lang="fi-FI"/>
          </a:p>
          <a:p>
            <a:pPr marL="0" indent="0">
              <a:buNone/>
            </a:pPr>
            <a:endParaRPr lang="fi-FI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A8E0A265-C8A1-E1C6-6B1C-6C5829ED22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56100" y="205133"/>
            <a:ext cx="402289" cy="4709373"/>
          </a:xfr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33201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F2A9B0-4359-30A2-1C70-01E096DA9C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582" y="-1"/>
            <a:ext cx="12212581" cy="6858001"/>
          </a:xfrm>
          <a:prstGeom prst="rect">
            <a:avLst/>
          </a:prstGeom>
        </p:spPr>
      </p:pic>
      <p:sp>
        <p:nvSpPr>
          <p:cNvPr id="2" name="Otsikko 3">
            <a:extLst>
              <a:ext uri="{FF2B5EF4-FFF2-40B4-BE49-F238E27FC236}">
                <a16:creationId xmlns:a16="http://schemas.microsoft.com/office/drawing/2014/main" id="{7CD42509-5EDB-A6FE-FAA8-D36E9365EE3C}"/>
              </a:ext>
            </a:extLst>
          </p:cNvPr>
          <p:cNvSpPr txBox="1">
            <a:spLocks/>
          </p:cNvSpPr>
          <p:nvPr/>
        </p:nvSpPr>
        <p:spPr>
          <a:xfrm>
            <a:off x="4977453" y="4075461"/>
            <a:ext cx="9511862" cy="19497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4800">
                <a:solidFill>
                  <a:schemeClr val="bg1"/>
                </a:solidFill>
                <a:effectLst>
                  <a:outerShdw blurRad="463064" dist="38100" dir="5400000" algn="t" rotWithShape="0">
                    <a:prstClr val="black">
                      <a:alpha val="54457"/>
                    </a:prstClr>
                  </a:outerShdw>
                </a:effectLst>
              </a:rPr>
              <a:t>Aito vaihtoehto </a:t>
            </a:r>
            <a:br>
              <a:rPr lang="fi-FI" sz="4800">
                <a:solidFill>
                  <a:schemeClr val="bg1"/>
                </a:solidFill>
                <a:effectLst>
                  <a:outerShdw blurRad="463064" dist="38100" dir="5400000" algn="t" rotWithShape="0">
                    <a:prstClr val="black">
                      <a:alpha val="54457"/>
                    </a:prstClr>
                  </a:outerShdw>
                </a:effectLst>
              </a:rPr>
            </a:br>
            <a:r>
              <a:rPr lang="fi-FI" sz="4800">
                <a:solidFill>
                  <a:schemeClr val="bg1"/>
                </a:solidFill>
                <a:effectLst>
                  <a:outerShdw blurRad="463064" dist="38100" dir="5400000" algn="t" rotWithShape="0">
                    <a:prstClr val="black">
                      <a:alpha val="54457"/>
                    </a:prstClr>
                  </a:outerShdw>
                </a:effectLst>
              </a:rPr>
              <a:t>hyvälle elämälle</a:t>
            </a:r>
          </a:p>
        </p:txBody>
      </p:sp>
      <p:pic>
        <p:nvPicPr>
          <p:cNvPr id="4" name="Picture 132">
            <a:extLst>
              <a:ext uri="{FF2B5EF4-FFF2-40B4-BE49-F238E27FC236}">
                <a16:creationId xmlns:a16="http://schemas.microsoft.com/office/drawing/2014/main" id="{72F1193A-9538-3714-C5E3-91D0EC408E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88" y="5604387"/>
            <a:ext cx="1711053" cy="841593"/>
          </a:xfrm>
          <a:prstGeom prst="rect">
            <a:avLst/>
          </a:prstGeom>
        </p:spPr>
      </p:pic>
      <p:pic>
        <p:nvPicPr>
          <p:cNvPr id="5" name="Picture 7" descr="A green arrows in a circle&#10;&#10;Description automatically generated">
            <a:extLst>
              <a:ext uri="{FF2B5EF4-FFF2-40B4-BE49-F238E27FC236}">
                <a16:creationId xmlns:a16="http://schemas.microsoft.com/office/drawing/2014/main" id="{5A87D7E2-F631-7939-464D-8D937D31B1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28324">
            <a:off x="-570741" y="-779360"/>
            <a:ext cx="3982107" cy="396938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8A56967-AB8D-32CC-C385-2EADCE7931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636460">
            <a:off x="485922" y="599031"/>
            <a:ext cx="1910401" cy="14328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34380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1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AD8E0-AE10-736C-744F-F11402FBD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Segoe UI"/>
                <a:cs typeface="Segoe UI"/>
              </a:rPr>
              <a:t>1) </a:t>
            </a:r>
            <a:r>
              <a:rPr lang="en-GB" err="1">
                <a:latin typeface="Segoe UI"/>
                <a:cs typeface="Segoe UI"/>
              </a:rPr>
              <a:t>Uudistava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arki</a:t>
            </a:r>
            <a:endParaRPr lang="en-FI" err="1">
              <a:latin typeface="Segoe UI"/>
              <a:cs typeface="Segoe U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F28D6-0C78-791C-F74A-B6B54C1E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537028" cy="4486275"/>
          </a:xfrm>
        </p:spPr>
        <p:txBody>
          <a:bodyPr/>
          <a:lstStyle/>
          <a:p>
            <a:pPr marL="0" indent="0">
              <a:lnSpc>
                <a:spcPts val="2800"/>
              </a:lnSpc>
              <a:buNone/>
            </a:pPr>
            <a:r>
              <a:rPr lang="en-GB" sz="2400" b="1" err="1">
                <a:solidFill>
                  <a:schemeClr val="accent3"/>
                </a:solidFill>
              </a:rPr>
              <a:t>Maaseutu</a:t>
            </a:r>
            <a:r>
              <a:rPr lang="en-GB" sz="2400" b="1">
                <a:solidFill>
                  <a:schemeClr val="accent3"/>
                </a:solidFill>
              </a:rPr>
              <a:t> </a:t>
            </a:r>
            <a:r>
              <a:rPr lang="en-GB" sz="2400" b="1" err="1">
                <a:solidFill>
                  <a:schemeClr val="accent3"/>
                </a:solidFill>
              </a:rPr>
              <a:t>aitona</a:t>
            </a:r>
            <a:r>
              <a:rPr lang="en-GB" sz="2400" b="1">
                <a:solidFill>
                  <a:schemeClr val="accent3"/>
                </a:solidFill>
              </a:rPr>
              <a:t> </a:t>
            </a:r>
            <a:r>
              <a:rPr lang="en-GB" sz="2400" b="1" err="1">
                <a:solidFill>
                  <a:schemeClr val="accent3"/>
                </a:solidFill>
              </a:rPr>
              <a:t>vaihtoehtona</a:t>
            </a:r>
            <a:r>
              <a:rPr lang="en-GB" sz="2400" b="1">
                <a:solidFill>
                  <a:schemeClr val="accent3"/>
                </a:solidFill>
              </a:rPr>
              <a:t> </a:t>
            </a:r>
            <a:r>
              <a:rPr lang="en-GB" sz="2400" b="1" err="1">
                <a:solidFill>
                  <a:schemeClr val="accent3"/>
                </a:solidFill>
              </a:rPr>
              <a:t>hyvälle</a:t>
            </a:r>
            <a:r>
              <a:rPr lang="en-GB" sz="2400" b="1">
                <a:solidFill>
                  <a:schemeClr val="accent3"/>
                </a:solidFill>
              </a:rPr>
              <a:t> </a:t>
            </a:r>
            <a:r>
              <a:rPr lang="en-GB" sz="2400" b="1" err="1">
                <a:solidFill>
                  <a:schemeClr val="accent3"/>
                </a:solidFill>
              </a:rPr>
              <a:t>elämälle</a:t>
            </a:r>
            <a:endParaRPr lang="en-GB" sz="2400" b="1">
              <a:solidFill>
                <a:schemeClr val="accent3"/>
              </a:solidFill>
            </a:endParaRPr>
          </a:p>
          <a:p>
            <a:pPr marL="0" indent="0">
              <a:lnSpc>
                <a:spcPts val="2800"/>
              </a:lnSpc>
              <a:buNone/>
            </a:pPr>
            <a:r>
              <a:rPr lang="en-GB" err="1"/>
              <a:t>Herätämme</a:t>
            </a:r>
            <a:r>
              <a:rPr lang="en-GB"/>
              <a:t> </a:t>
            </a:r>
            <a:r>
              <a:rPr lang="en-GB" err="1"/>
              <a:t>päättäjät</a:t>
            </a:r>
            <a:r>
              <a:rPr lang="en-GB"/>
              <a:t> </a:t>
            </a:r>
            <a:r>
              <a:rPr lang="en-GB" err="1"/>
              <a:t>ymmärtämään</a:t>
            </a:r>
            <a:r>
              <a:rPr lang="en-GB"/>
              <a:t>, </a:t>
            </a:r>
            <a:r>
              <a:rPr lang="en-GB" err="1"/>
              <a:t>että</a:t>
            </a:r>
            <a:r>
              <a:rPr lang="en-GB"/>
              <a:t> </a:t>
            </a:r>
            <a:r>
              <a:rPr lang="en-GB" err="1"/>
              <a:t>perusasiat</a:t>
            </a:r>
            <a:r>
              <a:rPr lang="en-GB"/>
              <a:t> </a:t>
            </a:r>
            <a:r>
              <a:rPr lang="en-GB" err="1"/>
              <a:t>pitää</a:t>
            </a:r>
            <a:r>
              <a:rPr lang="en-GB"/>
              <a:t> </a:t>
            </a:r>
            <a:r>
              <a:rPr lang="en-GB" err="1"/>
              <a:t>saada</a:t>
            </a:r>
            <a:r>
              <a:rPr lang="en-GB"/>
              <a:t> </a:t>
            </a:r>
            <a:r>
              <a:rPr lang="en-GB" err="1"/>
              <a:t>kuntoon</a:t>
            </a:r>
            <a:r>
              <a:rPr lang="en-GB"/>
              <a:t>, </a:t>
            </a:r>
            <a:r>
              <a:rPr lang="en-GB" err="1"/>
              <a:t>jotta</a:t>
            </a:r>
            <a:r>
              <a:rPr lang="en-GB"/>
              <a:t> </a:t>
            </a:r>
            <a:r>
              <a:rPr lang="en-GB" err="1"/>
              <a:t>maaseutu</a:t>
            </a:r>
            <a:r>
              <a:rPr lang="en-GB"/>
              <a:t> </a:t>
            </a:r>
            <a:r>
              <a:rPr lang="en-GB" err="1"/>
              <a:t>koetaan</a:t>
            </a:r>
            <a:r>
              <a:rPr lang="en-GB"/>
              <a:t> </a:t>
            </a:r>
            <a:r>
              <a:rPr lang="en-GB" err="1"/>
              <a:t>aidosti</a:t>
            </a:r>
            <a:r>
              <a:rPr lang="en-GB"/>
              <a:t> </a:t>
            </a:r>
            <a:r>
              <a:rPr lang="en-GB" err="1"/>
              <a:t>houkuttelevana</a:t>
            </a:r>
            <a:r>
              <a:rPr lang="en-GB"/>
              <a:t> </a:t>
            </a:r>
            <a:r>
              <a:rPr lang="en-GB" err="1"/>
              <a:t>vaihtoehtona</a:t>
            </a:r>
            <a:r>
              <a:rPr lang="en-GB"/>
              <a:t> </a:t>
            </a:r>
            <a:r>
              <a:rPr lang="en-GB" err="1"/>
              <a:t>asumiselle</a:t>
            </a:r>
            <a:r>
              <a:rPr lang="en-GB"/>
              <a:t>, </a:t>
            </a:r>
            <a:r>
              <a:rPr lang="en-GB" err="1"/>
              <a:t>opiskelulle</a:t>
            </a:r>
            <a:r>
              <a:rPr lang="en-GB"/>
              <a:t> </a:t>
            </a:r>
            <a:r>
              <a:rPr lang="en-GB" err="1"/>
              <a:t>sekä</a:t>
            </a:r>
            <a:r>
              <a:rPr lang="en-GB"/>
              <a:t> </a:t>
            </a:r>
            <a:r>
              <a:rPr lang="en-GB" err="1"/>
              <a:t>yrittämiselle</a:t>
            </a:r>
            <a:r>
              <a:rPr lang="en-GB"/>
              <a:t>. </a:t>
            </a:r>
            <a:r>
              <a:rPr lang="en-GB" err="1"/>
              <a:t>Nyt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kymmenen</a:t>
            </a:r>
            <a:r>
              <a:rPr lang="en-GB"/>
              <a:t> </a:t>
            </a:r>
            <a:r>
              <a:rPr lang="en-GB" err="1"/>
              <a:t>vuoden</a:t>
            </a:r>
            <a:r>
              <a:rPr lang="en-GB"/>
              <a:t> </a:t>
            </a:r>
            <a:r>
              <a:rPr lang="en-GB" err="1"/>
              <a:t>päästä</a:t>
            </a:r>
            <a:r>
              <a:rPr lang="en-GB"/>
              <a:t>.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GB" err="1"/>
              <a:t>Ratkaisujen</a:t>
            </a:r>
            <a:r>
              <a:rPr lang="en-GB"/>
              <a:t> </a:t>
            </a:r>
            <a:r>
              <a:rPr lang="en-GB" err="1"/>
              <a:t>tulee</a:t>
            </a:r>
            <a:r>
              <a:rPr lang="en-GB"/>
              <a:t> olla </a:t>
            </a:r>
            <a:r>
              <a:rPr lang="en-GB" b="1" err="1"/>
              <a:t>moniäänisiä</a:t>
            </a:r>
            <a:r>
              <a:rPr lang="en-GB" b="1"/>
              <a:t> </a:t>
            </a:r>
            <a:r>
              <a:rPr lang="en-GB" b="1" err="1"/>
              <a:t>ja</a:t>
            </a:r>
            <a:r>
              <a:rPr lang="en-GB" b="1"/>
              <a:t> </a:t>
            </a:r>
            <a:r>
              <a:rPr lang="en-GB" b="1" err="1"/>
              <a:t>tasa-arvoistavia</a:t>
            </a:r>
            <a:r>
              <a:rPr lang="en-GB" b="1"/>
              <a:t> – </a:t>
            </a:r>
            <a:r>
              <a:rPr lang="en-GB" err="1"/>
              <a:t>esimerkiksi</a:t>
            </a:r>
            <a:r>
              <a:rPr lang="en-GB"/>
              <a:t>, </a:t>
            </a:r>
            <a:r>
              <a:rPr lang="en-GB" err="1"/>
              <a:t>kuuntelemme</a:t>
            </a:r>
            <a:r>
              <a:rPr lang="en-GB"/>
              <a:t> </a:t>
            </a:r>
            <a:r>
              <a:rPr lang="en-GB" err="1"/>
              <a:t>tulevaisuuden</a:t>
            </a:r>
            <a:r>
              <a:rPr lang="en-GB"/>
              <a:t> </a:t>
            </a:r>
            <a:r>
              <a:rPr lang="en-GB" err="1"/>
              <a:t>ääniä</a:t>
            </a:r>
            <a:r>
              <a:rPr lang="en-GB"/>
              <a:t> </a:t>
            </a:r>
            <a:r>
              <a:rPr lang="en-GB" err="1"/>
              <a:t>eli</a:t>
            </a:r>
            <a:r>
              <a:rPr lang="en-GB"/>
              <a:t> </a:t>
            </a:r>
            <a:r>
              <a:rPr lang="en-GB" err="1"/>
              <a:t>nuoria</a:t>
            </a:r>
            <a:r>
              <a:rPr lang="en-GB"/>
              <a:t> </a:t>
            </a:r>
            <a:r>
              <a:rPr lang="en-GB" err="1"/>
              <a:t>ratkaisujen</a:t>
            </a:r>
            <a:r>
              <a:rPr lang="en-GB"/>
              <a:t> </a:t>
            </a:r>
            <a:r>
              <a:rPr lang="en-GB" err="1"/>
              <a:t>kehittämisessä</a:t>
            </a:r>
            <a:r>
              <a:rPr lang="en-GB"/>
              <a:t>.</a:t>
            </a:r>
          </a:p>
          <a:p>
            <a:pPr marL="0" indent="0">
              <a:lnSpc>
                <a:spcPts val="2800"/>
              </a:lnSpc>
              <a:buNone/>
            </a:pPr>
            <a:endParaRPr lang="en-GB" b="1" err="1"/>
          </a:p>
        </p:txBody>
      </p:sp>
    </p:spTree>
    <p:extLst>
      <p:ext uri="{BB962C8B-B14F-4D97-AF65-F5344CB8AC3E}">
        <p14:creationId xmlns:p14="http://schemas.microsoft.com/office/powerpoint/2010/main" val="2141772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F7C6EA-A91F-3795-6A22-4CBA77AB1C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3">
            <a:extLst>
              <a:ext uri="{FF2B5EF4-FFF2-40B4-BE49-F238E27FC236}">
                <a16:creationId xmlns:a16="http://schemas.microsoft.com/office/drawing/2014/main" id="{861454B7-08E3-8ED5-778F-92251E8C6F23}"/>
              </a:ext>
            </a:extLst>
          </p:cNvPr>
          <p:cNvSpPr txBox="1">
            <a:spLocks/>
          </p:cNvSpPr>
          <p:nvPr/>
        </p:nvSpPr>
        <p:spPr>
          <a:xfrm>
            <a:off x="1420314" y="3336428"/>
            <a:ext cx="9511862" cy="16776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4800">
                <a:solidFill>
                  <a:schemeClr val="bg1"/>
                </a:solidFill>
                <a:effectLst>
                  <a:outerShdw blurRad="671524" dist="38100" dir="5400000" algn="t" rotWithShape="0">
                    <a:prstClr val="black">
                      <a:alpha val="71816"/>
                    </a:prstClr>
                  </a:outerShdw>
                </a:effectLst>
              </a:rPr>
              <a:t>Edellytykset yrittää </a:t>
            </a:r>
            <a:br>
              <a:rPr lang="fi-FI" sz="4800">
                <a:solidFill>
                  <a:schemeClr val="bg1"/>
                </a:solidFill>
                <a:effectLst>
                  <a:outerShdw blurRad="671524" dist="38100" dir="5400000" algn="t" rotWithShape="0">
                    <a:prstClr val="black">
                      <a:alpha val="71816"/>
                    </a:prstClr>
                  </a:outerShdw>
                </a:effectLst>
              </a:rPr>
            </a:br>
            <a:r>
              <a:rPr lang="fi-FI" sz="4800">
                <a:solidFill>
                  <a:schemeClr val="bg1"/>
                </a:solidFill>
                <a:effectLst>
                  <a:outerShdw blurRad="671524" dist="38100" dir="5400000" algn="t" rotWithShape="0">
                    <a:prstClr val="black">
                      <a:alpha val="71816"/>
                    </a:prstClr>
                  </a:outerShdw>
                </a:effectLst>
              </a:rPr>
              <a:t>ja menestyä</a:t>
            </a:r>
          </a:p>
        </p:txBody>
      </p:sp>
      <p:pic>
        <p:nvPicPr>
          <p:cNvPr id="4" name="Picture 5" descr="A circular white pattern with black background&#10;&#10;Description automatically generated">
            <a:extLst>
              <a:ext uri="{FF2B5EF4-FFF2-40B4-BE49-F238E27FC236}">
                <a16:creationId xmlns:a16="http://schemas.microsoft.com/office/drawing/2014/main" id="{71C54C5D-BFCF-A8C8-57B2-B6DAA43E98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1637" y="-703470"/>
            <a:ext cx="3885967" cy="3873550"/>
          </a:xfrm>
          <a:prstGeom prst="rect">
            <a:avLst/>
          </a:prstGeom>
        </p:spPr>
      </p:pic>
      <p:pic>
        <p:nvPicPr>
          <p:cNvPr id="5" name="Picture 132">
            <a:extLst>
              <a:ext uri="{FF2B5EF4-FFF2-40B4-BE49-F238E27FC236}">
                <a16:creationId xmlns:a16="http://schemas.microsoft.com/office/drawing/2014/main" id="{D6AC1EA6-FEC2-BACA-CC9B-FF68646916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88" y="5604387"/>
            <a:ext cx="1711053" cy="84159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6EC9418-B06E-1205-E202-30D96FF7FB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805545">
            <a:off x="9534600" y="586669"/>
            <a:ext cx="1784741" cy="133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63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1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AD8E0-AE10-736C-744F-F11402FBD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Segoe UI"/>
                <a:cs typeface="Segoe UI"/>
              </a:rPr>
              <a:t>2) </a:t>
            </a:r>
            <a:r>
              <a:rPr lang="en-GB" err="1">
                <a:latin typeface="Segoe UI"/>
                <a:cs typeface="Segoe UI"/>
              </a:rPr>
              <a:t>Uudistava</a:t>
            </a:r>
            <a:r>
              <a:rPr lang="en-GB">
                <a:latin typeface="Segoe UI"/>
                <a:cs typeface="Segoe UI"/>
              </a:rPr>
              <a:t> </a:t>
            </a:r>
            <a:r>
              <a:rPr lang="en-GB" err="1">
                <a:latin typeface="Segoe UI"/>
                <a:cs typeface="Segoe UI"/>
              </a:rPr>
              <a:t>yrittäjyys</a:t>
            </a:r>
            <a:endParaRPr lang="en-FI">
              <a:latin typeface="Segoe UI"/>
              <a:cs typeface="Segoe U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F28D6-0C78-791C-F74A-B6B54C1E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537028" cy="4486275"/>
          </a:xfrm>
        </p:spPr>
        <p:txBody>
          <a:bodyPr>
            <a:normAutofit/>
          </a:bodyPr>
          <a:lstStyle/>
          <a:p>
            <a:pPr marL="0" indent="0">
              <a:lnSpc>
                <a:spcPts val="2800"/>
              </a:lnSpc>
              <a:buNone/>
            </a:pPr>
            <a:r>
              <a:rPr lang="en-GB" sz="2400" b="1" err="1">
                <a:solidFill>
                  <a:schemeClr val="accent2"/>
                </a:solidFill>
              </a:rPr>
              <a:t>Jokaisella</a:t>
            </a:r>
            <a:r>
              <a:rPr lang="en-GB" sz="2400" b="1">
                <a:solidFill>
                  <a:schemeClr val="accent2"/>
                </a:solidFill>
              </a:rPr>
              <a:t> </a:t>
            </a:r>
            <a:r>
              <a:rPr lang="en-GB" sz="2400" b="1" err="1">
                <a:solidFill>
                  <a:schemeClr val="accent2"/>
                </a:solidFill>
              </a:rPr>
              <a:t>pitää</a:t>
            </a:r>
            <a:r>
              <a:rPr lang="en-GB" sz="2400" b="1">
                <a:solidFill>
                  <a:schemeClr val="accent2"/>
                </a:solidFill>
              </a:rPr>
              <a:t> olla </a:t>
            </a:r>
            <a:r>
              <a:rPr lang="en-GB" sz="2400" b="1" err="1">
                <a:solidFill>
                  <a:schemeClr val="accent2"/>
                </a:solidFill>
              </a:rPr>
              <a:t>edellytykset</a:t>
            </a:r>
            <a:r>
              <a:rPr lang="en-GB" sz="2400" b="1">
                <a:solidFill>
                  <a:schemeClr val="accent2"/>
                </a:solidFill>
              </a:rPr>
              <a:t> </a:t>
            </a:r>
            <a:r>
              <a:rPr lang="en-GB" sz="2400" b="1" err="1">
                <a:solidFill>
                  <a:schemeClr val="accent2"/>
                </a:solidFill>
              </a:rPr>
              <a:t>yrittää</a:t>
            </a:r>
            <a:r>
              <a:rPr lang="en-GB" sz="2400" b="1">
                <a:solidFill>
                  <a:schemeClr val="accent2"/>
                </a:solidFill>
              </a:rPr>
              <a:t> </a:t>
            </a:r>
            <a:r>
              <a:rPr lang="en-GB" sz="2400" b="1" err="1">
                <a:solidFill>
                  <a:schemeClr val="accent2"/>
                </a:solidFill>
              </a:rPr>
              <a:t>ja</a:t>
            </a:r>
            <a:r>
              <a:rPr lang="en-GB" sz="2400" b="1">
                <a:solidFill>
                  <a:schemeClr val="accent2"/>
                </a:solidFill>
              </a:rPr>
              <a:t> </a:t>
            </a:r>
            <a:r>
              <a:rPr lang="en-GB" sz="2400" b="1" err="1">
                <a:solidFill>
                  <a:schemeClr val="accent2"/>
                </a:solidFill>
              </a:rPr>
              <a:t>menestyä</a:t>
            </a:r>
            <a:endParaRPr lang="en-GB" sz="2400" b="1">
              <a:solidFill>
                <a:schemeClr val="accent2"/>
              </a:solidFill>
            </a:endParaRPr>
          </a:p>
          <a:p>
            <a:pPr marL="0" indent="0">
              <a:lnSpc>
                <a:spcPts val="2800"/>
              </a:lnSpc>
              <a:buNone/>
            </a:pPr>
            <a:r>
              <a:rPr lang="en-GB" err="1"/>
              <a:t>Myös</a:t>
            </a:r>
            <a:r>
              <a:rPr lang="en-GB"/>
              <a:t> </a:t>
            </a:r>
            <a:r>
              <a:rPr lang="en-GB" err="1"/>
              <a:t>yrittäjien</a:t>
            </a:r>
            <a:r>
              <a:rPr lang="en-GB"/>
              <a:t> </a:t>
            </a:r>
            <a:r>
              <a:rPr lang="en-GB" err="1"/>
              <a:t>arkea</a:t>
            </a:r>
            <a:r>
              <a:rPr lang="en-GB"/>
              <a:t> </a:t>
            </a:r>
            <a:r>
              <a:rPr lang="en-GB" err="1"/>
              <a:t>koskevat</a:t>
            </a:r>
            <a:r>
              <a:rPr lang="en-GB"/>
              <a:t> </a:t>
            </a:r>
            <a:r>
              <a:rPr lang="en-GB" err="1"/>
              <a:t>perusasiat</a:t>
            </a:r>
            <a:r>
              <a:rPr lang="en-GB"/>
              <a:t> </a:t>
            </a:r>
            <a:r>
              <a:rPr lang="en-GB" err="1"/>
              <a:t>pitää</a:t>
            </a:r>
            <a:r>
              <a:rPr lang="en-GB"/>
              <a:t> </a:t>
            </a:r>
            <a:r>
              <a:rPr lang="en-GB" err="1"/>
              <a:t>saada</a:t>
            </a:r>
            <a:r>
              <a:rPr lang="en-GB"/>
              <a:t> </a:t>
            </a:r>
            <a:r>
              <a:rPr lang="en-GB" err="1"/>
              <a:t>kuntoon</a:t>
            </a:r>
            <a:r>
              <a:rPr lang="en-GB"/>
              <a:t>. </a:t>
            </a:r>
            <a:r>
              <a:rPr lang="en-GB" err="1"/>
              <a:t>Sijainti</a:t>
            </a:r>
            <a:r>
              <a:rPr lang="en-GB"/>
              <a:t> </a:t>
            </a:r>
            <a:r>
              <a:rPr lang="en-GB" err="1"/>
              <a:t>ei</a:t>
            </a:r>
            <a:r>
              <a:rPr lang="en-GB"/>
              <a:t> </a:t>
            </a:r>
            <a:r>
              <a:rPr lang="en-GB" err="1"/>
              <a:t>saa</a:t>
            </a:r>
            <a:r>
              <a:rPr lang="en-GB"/>
              <a:t> </a:t>
            </a:r>
            <a:r>
              <a:rPr lang="en-GB" err="1"/>
              <a:t>olle</a:t>
            </a:r>
            <a:r>
              <a:rPr lang="en-GB"/>
              <a:t> </a:t>
            </a:r>
            <a:r>
              <a:rPr lang="en-GB" err="1"/>
              <a:t>este</a:t>
            </a:r>
            <a:r>
              <a:rPr lang="en-GB"/>
              <a:t> </a:t>
            </a:r>
            <a:r>
              <a:rPr lang="en-GB" err="1"/>
              <a:t>menestymiselle</a:t>
            </a:r>
            <a:r>
              <a:rPr lang="en-GB"/>
              <a:t>. </a:t>
            </a:r>
            <a:r>
              <a:rPr lang="en-GB" err="1"/>
              <a:t>Haluamme</a:t>
            </a:r>
            <a:r>
              <a:rPr lang="en-GB"/>
              <a:t> </a:t>
            </a:r>
            <a:r>
              <a:rPr lang="en-GB" err="1"/>
              <a:t>varmistaa</a:t>
            </a:r>
            <a:r>
              <a:rPr lang="en-GB"/>
              <a:t>, </a:t>
            </a:r>
            <a:r>
              <a:rPr lang="en-GB" err="1"/>
              <a:t>että</a:t>
            </a:r>
            <a:r>
              <a:rPr lang="en-GB"/>
              <a:t> </a:t>
            </a:r>
            <a:r>
              <a:rPr lang="en-GB" err="1"/>
              <a:t>uudet</a:t>
            </a:r>
            <a:r>
              <a:rPr lang="en-GB"/>
              <a:t> </a:t>
            </a:r>
            <a:r>
              <a:rPr lang="en-GB" err="1"/>
              <a:t>yrittäjät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perheyritysten</a:t>
            </a:r>
            <a:r>
              <a:rPr lang="en-GB"/>
              <a:t> </a:t>
            </a:r>
            <a:r>
              <a:rPr lang="en-GB" err="1"/>
              <a:t>tulevat</a:t>
            </a:r>
            <a:r>
              <a:rPr lang="en-GB"/>
              <a:t> </a:t>
            </a:r>
            <a:r>
              <a:rPr lang="en-GB" err="1"/>
              <a:t>sukupolvet</a:t>
            </a:r>
            <a:r>
              <a:rPr lang="en-GB"/>
              <a:t> </a:t>
            </a:r>
            <a:r>
              <a:rPr lang="en-GB" err="1"/>
              <a:t>kokevat</a:t>
            </a:r>
            <a:r>
              <a:rPr lang="en-GB"/>
              <a:t> </a:t>
            </a:r>
            <a:r>
              <a:rPr lang="en-GB" err="1"/>
              <a:t>maaseudun</a:t>
            </a:r>
            <a:r>
              <a:rPr lang="en-GB"/>
              <a:t> </a:t>
            </a:r>
            <a:r>
              <a:rPr lang="en-GB" b="1" err="1"/>
              <a:t>arvokkaana</a:t>
            </a:r>
            <a:r>
              <a:rPr lang="en-GB" b="1"/>
              <a:t> </a:t>
            </a:r>
            <a:r>
              <a:rPr lang="en-GB" b="1" err="1"/>
              <a:t>vaihtoehtona</a:t>
            </a:r>
            <a:r>
              <a:rPr lang="en-GB"/>
              <a:t>.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GB" err="1"/>
              <a:t>Maaseudun</a:t>
            </a:r>
            <a:r>
              <a:rPr lang="en-GB"/>
              <a:t> </a:t>
            </a:r>
            <a:r>
              <a:rPr lang="en-GB" err="1"/>
              <a:t>potentiaali</a:t>
            </a:r>
            <a:r>
              <a:rPr lang="en-GB"/>
              <a:t> </a:t>
            </a:r>
            <a:r>
              <a:rPr lang="en-GB" err="1"/>
              <a:t>täytyy</a:t>
            </a:r>
            <a:r>
              <a:rPr lang="en-GB"/>
              <a:t> </a:t>
            </a:r>
            <a:r>
              <a:rPr lang="en-GB" err="1"/>
              <a:t>hyödyntää</a:t>
            </a:r>
            <a:r>
              <a:rPr lang="en-GB"/>
              <a:t>. Esimerkiksi </a:t>
            </a:r>
            <a:r>
              <a:rPr lang="en-GB" err="1"/>
              <a:t>maaseudun</a:t>
            </a:r>
            <a:r>
              <a:rPr lang="en-GB"/>
              <a:t> </a:t>
            </a:r>
            <a:r>
              <a:rPr lang="en-GB" err="1"/>
              <a:t>paikallislähtöiset</a:t>
            </a:r>
            <a:r>
              <a:rPr lang="en-GB"/>
              <a:t> </a:t>
            </a:r>
            <a:r>
              <a:rPr lang="en-GB" err="1"/>
              <a:t>oivallukset</a:t>
            </a:r>
            <a:r>
              <a:rPr lang="en-GB"/>
              <a:t> </a:t>
            </a:r>
            <a:r>
              <a:rPr lang="en-GB" err="1"/>
              <a:t>energian</a:t>
            </a:r>
            <a:r>
              <a:rPr lang="en-GB"/>
              <a:t> tai </a:t>
            </a:r>
            <a:r>
              <a:rPr lang="en-GB" err="1"/>
              <a:t>ruoantuotannon</a:t>
            </a:r>
            <a:r>
              <a:rPr lang="en-GB"/>
              <a:t> </a:t>
            </a:r>
            <a:r>
              <a:rPr lang="en-GB" err="1"/>
              <a:t>aloilla</a:t>
            </a:r>
            <a:r>
              <a:rPr lang="en-GB"/>
              <a:t> </a:t>
            </a:r>
            <a:r>
              <a:rPr lang="en-GB" err="1"/>
              <a:t>voivat</a:t>
            </a:r>
            <a:r>
              <a:rPr lang="en-GB"/>
              <a:t> </a:t>
            </a:r>
            <a:r>
              <a:rPr lang="en-GB" err="1"/>
              <a:t>avata</a:t>
            </a:r>
            <a:r>
              <a:rPr lang="en-GB"/>
              <a:t> </a:t>
            </a:r>
            <a:r>
              <a:rPr lang="en-GB" err="1"/>
              <a:t>ratkaisuja</a:t>
            </a:r>
            <a:r>
              <a:rPr lang="en-GB"/>
              <a:t> </a:t>
            </a:r>
            <a:r>
              <a:rPr lang="en-GB" err="1"/>
              <a:t>koko</a:t>
            </a:r>
            <a:r>
              <a:rPr lang="en-GB"/>
              <a:t> </a:t>
            </a:r>
            <a:r>
              <a:rPr lang="en-GB" err="1"/>
              <a:t>kansakuntaa</a:t>
            </a:r>
            <a:r>
              <a:rPr lang="en-GB"/>
              <a:t> </a:t>
            </a:r>
            <a:r>
              <a:rPr lang="en-GB" err="1"/>
              <a:t>koskeviin</a:t>
            </a:r>
            <a:r>
              <a:rPr lang="en-GB"/>
              <a:t> </a:t>
            </a:r>
            <a:r>
              <a:rPr lang="en-GB" err="1"/>
              <a:t>haasteisiin</a:t>
            </a:r>
            <a:r>
              <a:rPr lang="en-GB"/>
              <a:t>.</a:t>
            </a:r>
          </a:p>
          <a:p>
            <a:pPr marL="0" indent="0">
              <a:lnSpc>
                <a:spcPts val="2800"/>
              </a:lnSpc>
              <a:buNone/>
            </a:pPr>
            <a:endParaRPr lang="en-GB"/>
          </a:p>
          <a:p>
            <a:pPr marL="0" indent="0">
              <a:lnSpc>
                <a:spcPts val="2800"/>
              </a:lnSpc>
              <a:buNone/>
            </a:pPr>
            <a:endParaRPr lang="en-GB" b="1" err="1"/>
          </a:p>
        </p:txBody>
      </p:sp>
    </p:spTree>
    <p:extLst>
      <p:ext uri="{BB962C8B-B14F-4D97-AF65-F5344CB8AC3E}">
        <p14:creationId xmlns:p14="http://schemas.microsoft.com/office/powerpoint/2010/main" val="977012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SParlamentti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E5B"/>
      </a:accent1>
      <a:accent2>
        <a:srgbClr val="0060A6"/>
      </a:accent2>
      <a:accent3>
        <a:srgbClr val="008B63"/>
      </a:accent3>
      <a:accent4>
        <a:srgbClr val="7BC12D"/>
      </a:accent4>
      <a:accent5>
        <a:srgbClr val="C00000"/>
      </a:accent5>
      <a:accent6>
        <a:srgbClr val="FFFFFE"/>
      </a:accent6>
      <a:hlink>
        <a:srgbClr val="0077CF"/>
      </a:hlink>
      <a:folHlink>
        <a:srgbClr val="FFFFF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aseutuparlamentti_2024" id="{6FFEBDE0-3D43-5F47-858F-B6624E7DC515}" vid="{B4A614D7-6392-8443-A0FC-152FE7580A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A353E08F19C1B438DEFEBDB2D7722FE" ma:contentTypeVersion="10" ma:contentTypeDescription="Luo uusi asiakirja." ma:contentTypeScope="" ma:versionID="146c19d5db917671ae287b88dde8792b">
  <xsd:schema xmlns:xsd="http://www.w3.org/2001/XMLSchema" xmlns:xs="http://www.w3.org/2001/XMLSchema" xmlns:p="http://schemas.microsoft.com/office/2006/metadata/properties" xmlns:ns2="f260892b-199c-45f5-b4b4-f33b0ab3869c" xmlns:ns3="fa3a3839-2066-4244-9e57-c66288169ece" targetNamespace="http://schemas.microsoft.com/office/2006/metadata/properties" ma:root="true" ma:fieldsID="b8ec46a256befa7f888ae68c16b219d9" ns2:_="" ns3:_="">
    <xsd:import namespace="f260892b-199c-45f5-b4b4-f33b0ab3869c"/>
    <xsd:import namespace="fa3a3839-2066-4244-9e57-c66288169e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60892b-199c-45f5-b4b4-f33b0ab386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Kuvien tunnisteet" ma:readOnly="false" ma:fieldId="{5cf76f15-5ced-4ddc-b409-7134ff3c332f}" ma:taxonomyMulti="true" ma:sspId="ff67e124-bb18-447a-881d-20ba6b6ade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3a3839-2066-4244-9e57-c66288169ece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ef322938-81da-495a-8847-ae619d6563d6}" ma:internalName="TaxCatchAll" ma:showField="CatchAllData" ma:web="fa3a3839-2066-4244-9e57-c66288169e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3a3839-2066-4244-9e57-c66288169ece" xsi:nil="true"/>
    <lcf76f155ced4ddcb4097134ff3c332f xmlns="f260892b-199c-45f5-b4b4-f33b0ab3869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01248D4-10AF-4B22-8392-0677E8CE82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318B57-B123-4339-AA3A-4A2BAFE18535}">
  <ds:schemaRefs>
    <ds:schemaRef ds:uri="f260892b-199c-45f5-b4b4-f33b0ab3869c"/>
    <ds:schemaRef ds:uri="fa3a3839-2066-4244-9e57-c66288169ec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B59C8CE-4DFE-45AB-A3E4-A9A683B213D8}">
  <ds:schemaRefs>
    <ds:schemaRef ds:uri="f260892b-199c-45f5-b4b4-f33b0ab3869c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documentManagement/types"/>
    <ds:schemaRef ds:uri="http://www.w3.org/XML/1998/namespace"/>
    <ds:schemaRef ds:uri="fa3a3839-2066-4244-9e57-c66288169ece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Office-teema</Template>
  <TotalTime>4</TotalTime>
  <Words>967</Words>
  <Application>Microsoft Macintosh PowerPoint</Application>
  <PresentationFormat>Widescreen</PresentationFormat>
  <Paragraphs>137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Segoe UI</vt:lpstr>
      <vt:lpstr>Office-teema</vt:lpstr>
      <vt:lpstr>Maaseutuparlamentti 2024</vt:lpstr>
      <vt:lpstr>Maaseutuparlamentti  - mitä, missä, milloin?</vt:lpstr>
      <vt:lpstr>…mutta, ennen kaikkea, miksi?</vt:lpstr>
      <vt:lpstr>Pääteema:  Uudistavaa paikallisenergiaa</vt:lpstr>
      <vt:lpstr>Pääteema: Uudistavaa paikallisenergiaa</vt:lpstr>
      <vt:lpstr>PowerPoint Presentation</vt:lpstr>
      <vt:lpstr>1) Uudistava arki</vt:lpstr>
      <vt:lpstr>PowerPoint Presentation</vt:lpstr>
      <vt:lpstr>2) Uudistava yrittäjyys</vt:lpstr>
      <vt:lpstr>PowerPoint Presentation</vt:lpstr>
      <vt:lpstr>3) Uudistava kulttuuri</vt:lpstr>
      <vt:lpstr>Miten onnistumme?</vt:lpstr>
      <vt:lpstr>Se, mikä tapahtuu maaseudulla,  ei jää maaseudulle.</vt:lpstr>
      <vt:lpstr>Ideatori</vt:lpstr>
      <vt:lpstr>Keskustelut</vt:lpstr>
      <vt:lpstr>Työpajat</vt:lpstr>
      <vt:lpstr>Retket</vt:lpstr>
      <vt:lpstr>Ohjelmarunko </vt:lpstr>
      <vt:lpstr>Miten pääset mukaan?</vt:lpstr>
      <vt:lpstr>Matka kohti Maaseutuparlamenttia</vt:lpstr>
      <vt:lpstr>Miten pysyt kartalla?</vt:lpstr>
      <vt:lpstr>Tervetuloa Nurmekseen!</vt:lpstr>
      <vt:lpstr>Nurmes - Kestävän kehityksen (pito)paikka</vt:lpstr>
      <vt:lpstr>Hyvärilän nuoriso- ja matkailukeskus</vt:lpstr>
      <vt:lpstr>Nähdään Nurmeksessa 2024!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Satu Hänninen</dc:creator>
  <cp:lastModifiedBy>Jussi Vento</cp:lastModifiedBy>
  <cp:revision>1</cp:revision>
  <dcterms:created xsi:type="dcterms:W3CDTF">2023-10-10T13:26:04Z</dcterms:created>
  <dcterms:modified xsi:type="dcterms:W3CDTF">2023-11-10T12:30:48Z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0x010100CA353E08F19C1B438DEFEBDB2D7722FE</vt:lpwstr>
  </property>
  <property fmtid="{D5CDD505-2E9C-101B-9397-08002B2CF9AE}" pid="3" name="MediaServiceImageTags">
    <vt:lpwstr/>
  </property>
</Properties>
</file>